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7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68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74.xml" ContentType="application/vnd.openxmlformats-officedocument.presentationml.slide+xml"/>
  <Override PartName="/ppt/slides/slide79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75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69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67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76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66.xml" Type="http://schemas.openxmlformats.org/officeDocument/2006/relationships/slide" Id="rId71"/><Relationship Target="slides/slide29.xml" Type="http://schemas.openxmlformats.org/officeDocument/2006/relationships/slide" Id="rId34"/><Relationship Target="slides/slide65.xml" Type="http://schemas.openxmlformats.org/officeDocument/2006/relationships/slide" Id="rId70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70.xml" Type="http://schemas.openxmlformats.org/officeDocument/2006/relationships/slide" Id="rId75"/><Relationship Target="slides/slide69.xml" Type="http://schemas.openxmlformats.org/officeDocument/2006/relationships/slide" Id="rId74"/><Relationship Target="slides/slide68.xml" Type="http://schemas.openxmlformats.org/officeDocument/2006/relationships/slide" Id="rId73"/><Relationship Target="slides/slide67.xml" Type="http://schemas.openxmlformats.org/officeDocument/2006/relationships/slide" Id="rId72"/><Relationship Target="slides/slide74.xml" Type="http://schemas.openxmlformats.org/officeDocument/2006/relationships/slide" Id="rId79"/><Relationship Target="slides/slide73.xml" Type="http://schemas.openxmlformats.org/officeDocument/2006/relationships/slide" Id="rId78"/><Relationship Target="slides/slide72.xml" Type="http://schemas.openxmlformats.org/officeDocument/2006/relationships/slide" Id="rId77"/><Relationship Target="slides/slide71.xml" Type="http://schemas.openxmlformats.org/officeDocument/2006/relationships/slide" Id="rId76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1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75.xml" Type="http://schemas.openxmlformats.org/officeDocument/2006/relationships/slide" Id="rId80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77.xml" Type="http://schemas.openxmlformats.org/officeDocument/2006/relationships/slide" Id="rId82"/><Relationship Target="slides/slide40.xml" Type="http://schemas.openxmlformats.org/officeDocument/2006/relationships/slide" Id="rId45"/><Relationship Target="slides/slide76.xml" Type="http://schemas.openxmlformats.org/officeDocument/2006/relationships/slide" Id="rId81"/><Relationship Target="slides/slide41.xml" Type="http://schemas.openxmlformats.org/officeDocument/2006/relationships/slide" Id="rId46"/><Relationship Target="slides/slide79.xml" Type="http://schemas.openxmlformats.org/officeDocument/2006/relationships/slide" Id="rId84"/><Relationship Target="slides/slide78.xml" Type="http://schemas.openxmlformats.org/officeDocument/2006/relationships/slide" Id="rId83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64.xml" Type="http://schemas.openxmlformats.org/officeDocument/2006/relationships/slide" Id="rId69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55.xml" Type="http://schemas.openxmlformats.org/officeDocument/2006/relationships/slide" Id="rId60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61.xml" Type="http://schemas.openxmlformats.org/officeDocument/2006/relationships/slide" Id="rId66"/><Relationship Target="slides/slide60.xml" Type="http://schemas.openxmlformats.org/officeDocument/2006/relationships/slide" Id="rId65"/><Relationship Target="slides/slide63.xml" Type="http://schemas.openxmlformats.org/officeDocument/2006/relationships/slide" Id="rId68"/><Relationship Target="slides/slide62.xml" Type="http://schemas.openxmlformats.org/officeDocument/2006/relationships/slide" Id="rId67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Outline notes coming soon.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" name="Shape 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6" name="Shape 1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0" name="Shape 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4" name="Shape 2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9" name="Shape 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6" name="Shape 2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8" name="Shape 2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3" name="Shape 2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7" name="Shape 3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4" name="Shape 3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1" name="Shape 3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9" name="Shape 3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6" name="Shape 3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5" name="Shape 3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4" name="Shape 4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2" name="Shape 4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2" name="Shape 4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1" name="Shape 4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2" name="Shape 4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7" name="Shape 4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2" name="Shape 4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0" name="Shape 4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7" name="Shape 4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5" name="Shape 4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4" name="Shape 5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2" name="Shape 5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4" name="Shape 5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9" name="Shape 5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8" name="Shape 5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7" name="Shape 5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0" name="Shape 6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5" name="Shape 6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" name="Shape 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1" name="Shape 6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8" name="Shape 6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3" name="Shape 6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0" name="Shape 6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9" name="Shape 6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8" name="Shape 6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3" name="Shape 6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1" name="Shape 7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0" name="Shape 7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6" name="Shape 7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2" name="Shape 7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7" name="Shape 7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3" name="Shape 7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8" name="Shape 7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3" name="Shape 7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9" name="Shape 7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5" name="Shape 7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2" name="Shape 7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2" name="Shape 7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8" name="Shape 7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9" name="Shape 79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5.xml" Type="http://schemas.openxmlformats.org/officeDocument/2006/relationships/slideLayout" Id="rId1"/><Relationship Target="../media/image01.png" Type="http://schemas.openxmlformats.org/officeDocument/2006/relationships/image" Id="rId4"/><Relationship Target="../media/image17.png" Type="http://schemas.openxmlformats.org/officeDocument/2006/relationships/image" Id="rId3"/><Relationship Target="../media/image00.png" Type="http://schemas.openxmlformats.org/officeDocument/2006/relationships/image" Id="rId9"/><Relationship Target="../media/image02.png" Type="http://schemas.openxmlformats.org/officeDocument/2006/relationships/image" Id="rId6"/><Relationship Target="http://caffe.berkeleyvision.org/" Type="http://schemas.openxmlformats.org/officeDocument/2006/relationships/hyperlink" TargetMode="External" Id="rId5"/><Relationship Target="../media/image09.png" Type="http://schemas.openxmlformats.org/officeDocument/2006/relationships/image" Id="rId8"/><Relationship Target="https://github.com/BVLC/caffe" Type="http://schemas.openxmlformats.org/officeDocument/2006/relationships/hyperlink" TargetMode="External" Id="rId7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sites.google.com/site/deeplearningcvpr2014/" Type="http://schemas.openxmlformats.org/officeDocument/2006/relationships/hyperlink" TargetMode="External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deeplearning.net/software/theano/" Type="http://schemas.openxmlformats.org/officeDocument/2006/relationships/hyperlink" TargetMode="External" Id="rId4"/><Relationship Target="http://torch.ch/" Type="http://schemas.openxmlformats.org/officeDocument/2006/relationships/hyperlink" TargetMode="External" Id="rId3"/><Relationship Target="https://code.google.com/p/cuda-convnet2/" Type="http://schemas.openxmlformats.org/officeDocument/2006/relationships/hyperlink" TargetMode="External" Id="rId5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png" Type="http://schemas.openxmlformats.org/officeDocument/2006/relationships/image" Id="rId4"/><Relationship Target="../media/image05.png" Type="http://schemas.openxmlformats.org/officeDocument/2006/relationships/image" Id="rId3"/><Relationship Target="../media/image08.png" Type="http://schemas.openxmlformats.org/officeDocument/2006/relationships/image" Id="rId5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jpg" Type="http://schemas.openxmlformats.org/officeDocument/2006/relationships/image" Id="rId4"/><Relationship Target="https://github.com/BVLC/caffe/pulse/monthly" Type="http://schemas.openxmlformats.org/officeDocument/2006/relationships/hyperlink" TargetMode="External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github.com/BVLC/caffe/wiki/Model-Zoo" Type="http://schemas.openxmlformats.org/officeDocument/2006/relationships/hyperlink" TargetMode="External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4"/><Relationship Target="../media/image11.png" Type="http://schemas.openxmlformats.org/officeDocument/2006/relationships/image" Id="rId3"/><Relationship Target="../media/image16.png" Type="http://schemas.openxmlformats.org/officeDocument/2006/relationships/image" Id="rId5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4"/><Relationship Target="http://caffe.berkeleyvision.org/performance_hardware.html" Type="http://schemas.openxmlformats.org/officeDocument/2006/relationships/hyperlink" TargetMode="External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3.png" Type="http://schemas.openxmlformats.org/officeDocument/2006/relationships/image" Id="rId4"/><Relationship Target="../media/image28.png" Type="http://schemas.openxmlformats.org/officeDocument/2006/relationships/image" Id="rId3"/><Relationship Target="../media/image22.png" Type="http://schemas.openxmlformats.org/officeDocument/2006/relationships/image" Id="rId5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4"/><Relationship Target="../media/image46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png" Type="http://schemas.openxmlformats.org/officeDocument/2006/relationships/image" Id="rId4"/><Relationship Target="https://developers.google.com/protocol-buffers/" Type="http://schemas.openxmlformats.org/officeDocument/2006/relationships/hyperlink" TargetMode="External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github.com/BVLC/caffe/wiki/Development-Hints#developing-new-layers" Type="http://schemas.openxmlformats.org/officeDocument/2006/relationships/hyperlink" TargetMode="External" Id="rId4"/><Relationship Target="../media/image24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1.png" Type="http://schemas.openxmlformats.org/officeDocument/2006/relationships/image" Id="rId4"/><Relationship Target="../media/image05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caffe.berkeleyvision.org/gathered/examples/mnist.html" Type="http://schemas.openxmlformats.org/officeDocument/2006/relationships/hyperlink" TargetMode="External" Id="rId4"/><Relationship Target="http://nbviewer.ipython.org/github/BVLC/caffe/blob/dev/examples/hdf5_classification.ipynb" Type="http://schemas.openxmlformats.org/officeDocument/2006/relationships/hyperlink" TargetMode="External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4"/><Relationship Target="../media/image04.pn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4"/><Relationship Target="../media/image64.png" Type="http://schemas.openxmlformats.org/officeDocument/2006/relationships/image" Id="rId3"/><Relationship Target="../media/image26.png" Type="http://schemas.openxmlformats.org/officeDocument/2006/relationships/image" Id="rId6"/><Relationship Target="../media/image25.jpg" Type="http://schemas.openxmlformats.org/officeDocument/2006/relationships/image" Id="rId5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tutorial.caffe.berkeleyvision.org/gathered/examples/finetune_flickr_style.html" Type="http://schemas.openxmlformats.org/officeDocument/2006/relationships/hyperlink" TargetMode="External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5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2.png" Type="http://schemas.openxmlformats.org/officeDocument/2006/relationships/image" Id="rId4"/><Relationship Target="../media/image45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3.pn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png" Type="http://schemas.openxmlformats.org/officeDocument/2006/relationships/image" Id="rId4"/><Relationship Target="../media/image32.pn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5.png" Type="http://schemas.openxmlformats.org/officeDocument/2006/relationships/image" Id="rId4"/><Relationship Target="../media/image38.pn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6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9.png" Type="http://schemas.openxmlformats.org/officeDocument/2006/relationships/image" Id="rId4"/><Relationship Target="../media/image36.png" Type="http://schemas.openxmlformats.org/officeDocument/2006/relationships/image" Id="rId3"/><Relationship Target="../media/image37.png" Type="http://schemas.openxmlformats.org/officeDocument/2006/relationships/image" Id="rId5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9.png" Type="http://schemas.openxmlformats.org/officeDocument/2006/relationships/image" Id="rId4"/><Relationship Target="../media/image36.png" Type="http://schemas.openxmlformats.org/officeDocument/2006/relationships/image" Id="rId3"/><Relationship Target="../media/image37.png" Type="http://schemas.openxmlformats.org/officeDocument/2006/relationships/image" Id="rId5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3.pn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0.png" Type="http://schemas.openxmlformats.org/officeDocument/2006/relationships/image" Id="rId4"/><Relationship Target="../media/image42.png" Type="http://schemas.openxmlformats.org/officeDocument/2006/relationships/image" Id="rId3"/><Relationship Target="../media/image43.png" Type="http://schemas.openxmlformats.org/officeDocument/2006/relationships/image" Id="rId6"/><Relationship Target="../media/image41.png" Type="http://schemas.openxmlformats.org/officeDocument/2006/relationships/image" Id="rId5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8.png" Type="http://schemas.openxmlformats.org/officeDocument/2006/relationships/image" Id="rId3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9.png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papers.nips.cc/paper/4824-imagenet-classification-with-deep-convolutional-neural-networks.pdf" Type="http://schemas.openxmlformats.org/officeDocument/2006/relationships/hyperlink" TargetMode="External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magicbroom.info/Papers/DuchiHaSi10.pdf" Type="http://schemas.openxmlformats.org/officeDocument/2006/relationships/hyperlink" TargetMode="External" Id="rId4"/><Relationship Target="../media/image50.pn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6.png" Type="http://schemas.openxmlformats.org/officeDocument/2006/relationships/image" Id="rId4"/><Relationship Target="http://demo.caffe.berkeleyvision.org/" Type="http://schemas.openxmlformats.org/officeDocument/2006/relationships/hyperlink" TargetMode="External" Id="rId3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6.png" Type="http://schemas.openxmlformats.org/officeDocument/2006/relationships/image" Id="rId4"/><Relationship Target="http://nbviewer.ipython.org/github/BVLC/caffe/blob/dev/examples/filter_visualization.ipynb" Type="http://schemas.openxmlformats.org/officeDocument/2006/relationships/hyperlink" TargetMode="External" Id="rId3"/><Relationship Target="../media/image57.png" Type="http://schemas.openxmlformats.org/officeDocument/2006/relationships/image" Id="rId6"/><Relationship Target="../media/image75.png" Type="http://schemas.openxmlformats.org/officeDocument/2006/relationships/image" Id="rId5"/><Relationship Target="../media/image53.png" Type="http://schemas.openxmlformats.org/officeDocument/2006/relationships/image" Id="rId7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nbviewer.ipython.org/github/BVLC/caffe/blob/dev/examples/net_surgery.ipynb" Type="http://schemas.openxmlformats.org/officeDocument/2006/relationships/hyperlink" TargetMode="External" Id="rId4"/><Relationship Target="../media/image55.png" Type="http://schemas.openxmlformats.org/officeDocument/2006/relationships/image" Id="rId3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github.com/rbgirshick/rcnn" Type="http://schemas.openxmlformats.org/officeDocument/2006/relationships/hyperlink" TargetMode="External" Id="rId4"/><Relationship Target="http://nbviewer.ipython.org/github/BVLC/caffe/blob/dev/examples/detection.ipynb" Type="http://schemas.openxmlformats.org/officeDocument/2006/relationships/hyperlink" TargetMode="External" Id="rId3"/><Relationship Target="../media/image54.png" Type="http://schemas.openxmlformats.org/officeDocument/2006/relationships/image" Id="rId5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demo.vislab.berkeleyvision.org/results/flickr_mar23/caffe_fc6%20None%20vw/style_Vintage/test/all/positive/decreasing/1" Type="http://schemas.openxmlformats.org/officeDocument/2006/relationships/hyperlink" TargetMode="External" Id="rId4"/><Relationship Target="../media/image62.png" Type="http://schemas.openxmlformats.org/officeDocument/2006/relationships/image" Id="rId3"/><Relationship Target="http://demo.vislab.berkeleyvision.org/" Type="http://schemas.openxmlformats.org/officeDocument/2006/relationships/hyperlink" TargetMode="External" Id="rId9"/><Relationship Target="http://demo.vislab.berkeleyvision.org/results/flickr_mar23/caffe_fc6%20None%20vw/style_Noir/test/all/positive/decreasing/1" Type="http://schemas.openxmlformats.org/officeDocument/2006/relationships/hyperlink" TargetMode="External" Id="rId6"/><Relationship Target="http://demo.vislab.berkeleyvision.org/results/flickr_mar23/caffe_fc6%20None%20vw/style_Long_Exposure/test/all/positive/decreasing/1" Type="http://schemas.openxmlformats.org/officeDocument/2006/relationships/hyperlink" TargetMode="External" Id="rId5"/><Relationship Target="http://demo.vislab.berkeleyvision.org/results/flickr_mar23/caffe_fc6%20None%20vw/style_Macro/test/all/positive/decreasing/1" Type="http://schemas.openxmlformats.org/officeDocument/2006/relationships/hyperlink" TargetMode="External" Id="rId8"/><Relationship Target="http://demo.vislab.berkeleyvision.org/results/flickr_mar23/caffe_fc6%20None%20vw/style_Pastel/test/all/positive/decreasing/1" Type="http://schemas.openxmlformats.org/officeDocument/2006/relationships/hyperlink" TargetMode="External" Id="rId7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developer.nvidia.com/cudnn" Type="http://schemas.openxmlformats.org/officeDocument/2006/relationships/hyperlink" TargetMode="External" Id="rId3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9.png" Type="http://schemas.openxmlformats.org/officeDocument/2006/relationships/image" Id="rId3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8.png" Type="http://schemas.openxmlformats.org/officeDocument/2006/relationships/image" Id="rId3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81.png" Type="http://schemas.openxmlformats.org/officeDocument/2006/relationships/image" Id="rId3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7.png" Type="http://schemas.openxmlformats.org/officeDocument/2006/relationships/image" Id="rId3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github.com/BVLC/caffe/pull/1148" Type="http://schemas.openxmlformats.org/officeDocument/2006/relationships/hyperlink" TargetMode="External" Id="rId3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5.xml" Type="http://schemas.openxmlformats.org/officeDocument/2006/relationships/slideLayout" Id="rId1"/><Relationship Target="../media/image80.png" Type="http://schemas.openxmlformats.org/officeDocument/2006/relationships/image" Id="rId10"/><Relationship Target="../media/image58.jpg" Type="http://schemas.openxmlformats.org/officeDocument/2006/relationships/image" Id="rId4"/><Relationship Target="https://github.com/BVLC/caffe/graphs/contributors" Type="http://schemas.openxmlformats.org/officeDocument/2006/relationships/hyperlink" TargetMode="External" Id="rId11"/><Relationship Target="../media/image60.jpg" Type="http://schemas.openxmlformats.org/officeDocument/2006/relationships/image" Id="rId3"/><Relationship Target="../media/image63.jpg" Type="http://schemas.openxmlformats.org/officeDocument/2006/relationships/image" Id="rId9"/><Relationship Target="../media/image66.png" Type="http://schemas.openxmlformats.org/officeDocument/2006/relationships/image" Id="rId6"/><Relationship Target="../media/image59.jpg" Type="http://schemas.openxmlformats.org/officeDocument/2006/relationships/image" Id="rId5"/><Relationship Target="../media/image65.jpg" Type="http://schemas.openxmlformats.org/officeDocument/2006/relationships/image" Id="rId8"/><Relationship Target="../media/image61.jpg" Type="http://schemas.openxmlformats.org/officeDocument/2006/relationships/image" Id="rId7"/></Relationships>
</file>

<file path=ppt/slides/_rels/slide78.xml.rels><?xml version="1.0" encoding="UTF-8" standalone="yes"?><Relationships xmlns="http://schemas.openxmlformats.org/package/2006/relationships"><Relationship Target="../notesSlides/notesSlide7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4.png" Type="http://schemas.openxmlformats.org/officeDocument/2006/relationships/image" Id="rId10"/><Relationship Target="../media/image70.png" Type="http://schemas.openxmlformats.org/officeDocument/2006/relationships/image" Id="rId4"/><Relationship Target="../media/image82.png" Type="http://schemas.openxmlformats.org/officeDocument/2006/relationships/image" Id="rId11"/><Relationship Target="../media/image67.png" Type="http://schemas.openxmlformats.org/officeDocument/2006/relationships/image" Id="rId3"/><Relationship Target="../media/image73.png" Type="http://schemas.openxmlformats.org/officeDocument/2006/relationships/image" Id="rId9"/><Relationship Target="../media/image68.png" Type="http://schemas.openxmlformats.org/officeDocument/2006/relationships/image" Id="rId6"/><Relationship Target="../media/image69.png" Type="http://schemas.openxmlformats.org/officeDocument/2006/relationships/image" Id="rId5"/><Relationship Target="../media/image71.png" Type="http://schemas.openxmlformats.org/officeDocument/2006/relationships/image" Id="rId8"/><Relationship Target="../media/image72.png" Type="http://schemas.openxmlformats.org/officeDocument/2006/relationships/image" Id="rId7"/></Relationships>
</file>

<file path=ppt/slides/_rels/slide79.xml.rels><?xml version="1.0" encoding="UTF-8" standalone="yes"?><Relationships xmlns="http://schemas.openxmlformats.org/package/2006/relationships"><Relationship Target="../notesSlides/notesSlide7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matttrent.com/" Type="http://schemas.openxmlformats.org/officeDocument/2006/relationships/hyperlink" TargetMode="External" Id="rId4"/><Relationship Target="http://sergeykarayev.com/" Type="http://schemas.openxmlformats.org/officeDocument/2006/relationships/hyperlink" TargetMode="External" Id="rId3"/><Relationship Target="http://www.adobe.com/technology/people/seattle/holger-winnemoeller.html" Type="http://schemas.openxmlformats.org/officeDocument/2006/relationships/hyperlink" TargetMode="External" Id="rId9"/><Relationship Target="http://www.agarwala.org/" Type="http://schemas.openxmlformats.org/officeDocument/2006/relationships/hyperlink" TargetMode="External" Id="rId6"/><Relationship Target="http://helenhan.me/" Type="http://schemas.openxmlformats.org/officeDocument/2006/relationships/hyperlink" TargetMode="External" Id="rId5"/><Relationship Target="http://www.dgp.toronto.edu/~hertzman/" Type="http://schemas.openxmlformats.org/officeDocument/2006/relationships/hyperlink" TargetMode="External" Id="rId8"/><Relationship Target="http://www.eecs.berkeley.edu/~trevor/" Type="http://schemas.openxmlformats.org/officeDocument/2006/relationships/hyperlink" TargetMode="External" Id="rId7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png" Type="http://schemas.openxmlformats.org/officeDocument/2006/relationships/image" Id="rId4"/><Relationship Target="../media/image03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y="65467" x="685800"/>
            <a:ext cy="11597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DIY Deep Learning for Vision:</a:t>
            </a:r>
          </a:p>
          <a:p>
            <a:pPr algn="ctr">
              <a:spcBef>
                <a:spcPts val="0"/>
              </a:spcBef>
              <a:buNone/>
            </a:pPr>
            <a:r>
              <a:rPr lang="en"/>
              <a:t>a Hands-On Tutorial with Caffe</a:t>
            </a:r>
          </a:p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3770000" x="2434762"/>
            <a:ext cy="825600" cx="4208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Evan Shelhamer, Jeff Donahue, Yangqing Jia, Ross Girshick</a:t>
            </a:r>
          </a:p>
          <a:p>
            <a:pPr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93575" x="1312382"/>
            <a:ext cy="2356349" cx="515711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/>
        </p:nvSpPr>
        <p:spPr>
          <a:xfrm>
            <a:off y="4224200" x="32400"/>
            <a:ext cy="825600" cx="1628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Look for further details in the </a:t>
            </a:r>
            <a:b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outline notes</a:t>
            </a:r>
          </a:p>
        </p:txBody>
      </p:sp>
      <p:sp>
        <p:nvSpPr>
          <p:cNvPr id="27" name="Shape 27"/>
          <p:cNvSpPr/>
          <p:nvPr/>
        </p:nvSpPr>
        <p:spPr>
          <a:xfrm rot="5400000">
            <a:off y="4590650" x="1666350"/>
            <a:ext cy="464099" cx="45419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CCCCC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" name="Shape 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17662" x="7292875"/>
            <a:ext cy="1219200" cx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y="2343150" x="6952100"/>
            <a:ext cy="457200" cx="1853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u="sng" sz="1200" lang="en">
                <a:solidFill>
                  <a:schemeClr val="hlink"/>
                </a:solidFill>
                <a:hlinkClick r:id="rId5"/>
              </a:rPr>
              <a:t>caffe.berkeleyvision.org</a:t>
            </a:r>
          </a:p>
        </p:txBody>
      </p:sp>
      <p:pic>
        <p:nvPicPr>
          <p:cNvPr id="30" name="Shape 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794337" x="7426225"/>
            <a:ext cy="904875" cx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y="3699225" x="6952112"/>
            <a:ext cy="457200" cx="1853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sz="1200" lang="en">
                <a:solidFill>
                  <a:schemeClr val="hlink"/>
                </a:solidFill>
                <a:hlinkClick r:id="rId7"/>
              </a:rPr>
              <a:t>github.com/BVLC/caffe</a:t>
            </a:r>
          </a:p>
        </p:txBody>
      </p:sp>
      <p:pic>
        <p:nvPicPr>
          <p:cNvPr id="32" name="Shape 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y="4184562" x="6952112"/>
            <a:ext cy="904875" cx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y="4160737" x="7953000"/>
            <a:ext cy="952500" cx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sz="3000" lang="en"/>
              <a:t>Learning about Deep Learning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y="1485100" x="457200"/>
            <a:ext cy="2970300" cx="6569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800" lang="en"/>
              <a:t>Refer to the </a:t>
            </a:r>
            <a:r>
              <a:rPr u="sng" sz="1800" lang="en">
                <a:solidFill>
                  <a:schemeClr val="hlink"/>
                </a:solidFill>
                <a:hlinkClick r:id="rId3"/>
              </a:rPr>
              <a:t>Tutorial on Deep Learning for Vision</a:t>
            </a:r>
          </a:p>
          <a:p>
            <a:pPr rtl="0">
              <a:spcBef>
                <a:spcPts val="0"/>
              </a:spcBef>
              <a:buNone/>
            </a:pPr>
            <a:r>
              <a:rPr sz="1800" lang="en"/>
              <a:t>from CVPR ‘14.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/>
              <a:t>Fundamentals on supervised and unsupervised</a:t>
            </a:r>
            <a:br>
              <a:rPr sz="1800" lang="en"/>
            </a:br>
            <a:r>
              <a:rPr sz="1800" lang="en"/>
              <a:t>deep learning by Marc’Aurelio Ranzato</a:t>
            </a: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/>
              <a:t>List of references to explore</a:t>
            </a: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/>
              <a:t>Advanced ideas and current research directions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Pairs well with this tutorial!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y="-145421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sz="3000" lang="en"/>
              <a:t>Frameworks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616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sz="2400" lang="en">
                <a:solidFill>
                  <a:schemeClr val="hlink"/>
                </a:solidFill>
                <a:hlinkClick r:id="rId3"/>
              </a:rPr>
              <a:t>Torch7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NYU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scientific computing framework in Lua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supported by Facebook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sz="2400" lang="en">
                <a:solidFill>
                  <a:schemeClr val="hlink"/>
                </a:solidFill>
                <a:hlinkClick r:id="rId4"/>
              </a:rPr>
              <a:t>Theano/Pylearn2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U. Montreal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scientific computing framework in Python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symbolic computation and automatic differentiation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sz="2400" lang="en">
                <a:solidFill>
                  <a:schemeClr val="hlink"/>
                </a:solidFill>
                <a:hlinkClick r:id="rId5"/>
              </a:rPr>
              <a:t>Cuda-Convnet2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Alex Krizhevsky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Very fast on state-of-the-art GPUs with Multi-GPU parallelism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C++ / CUDA library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Framework Comparison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More alike than different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All express deep models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All are nicely open-source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All include scripting for hacking and prototyping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No strict winners – experiment and choose the framework that best fits your work</a:t>
            </a:r>
          </a:p>
          <a:p>
            <a:pPr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We like to brew our deep networks with </a:t>
            </a:r>
            <a:r>
              <a:rPr b="1" sz="2400" lang="en"/>
              <a:t>Caffe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Font typeface="Arial"/>
              <a:buChar char="●"/>
            </a:pPr>
            <a:r>
              <a:rPr b="1" sz="1800" lang="en">
                <a:solidFill>
                  <a:srgbClr val="232323"/>
                </a:solidFill>
              </a:rPr>
              <a:t>Expression</a:t>
            </a:r>
            <a:r>
              <a:rPr sz="1800" lang="en">
                <a:solidFill>
                  <a:srgbClr val="232323"/>
                </a:solidFill>
              </a:rPr>
              <a:t>: models + optimizations are plaintext schemas, not code.</a:t>
            </a:r>
          </a:p>
          <a:p>
            <a:pPr rtl="0" lvl="0" indent="-342900" marL="45720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Font typeface="Arial"/>
              <a:buChar char="●"/>
            </a:pPr>
            <a:r>
              <a:rPr b="1" sz="1800" lang="en">
                <a:solidFill>
                  <a:srgbClr val="232323"/>
                </a:solidFill>
              </a:rPr>
              <a:t>Speed</a:t>
            </a:r>
            <a:r>
              <a:rPr sz="1800" lang="en">
                <a:solidFill>
                  <a:srgbClr val="232323"/>
                </a:solidFill>
              </a:rPr>
              <a:t>: for state-of-the-art models and massive data.</a:t>
            </a:r>
          </a:p>
          <a:p>
            <a:pPr rtl="0" lvl="0" indent="-342900" marL="45720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Font typeface="Arial"/>
              <a:buChar char="●"/>
            </a:pPr>
            <a:r>
              <a:rPr b="1" sz="1800" lang="en">
                <a:solidFill>
                  <a:srgbClr val="232323"/>
                </a:solidFill>
              </a:rPr>
              <a:t>Modularity</a:t>
            </a:r>
            <a:r>
              <a:rPr sz="1800" lang="en">
                <a:solidFill>
                  <a:srgbClr val="232323"/>
                </a:solidFill>
              </a:rPr>
              <a:t>: to extend to new tasks and settings.</a:t>
            </a:r>
          </a:p>
          <a:p>
            <a:pPr rtl="0" lvl="0" indent="-342900" marL="45720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Font typeface="Arial"/>
              <a:buChar char="●"/>
            </a:pPr>
            <a:r>
              <a:rPr b="1" sz="1800" lang="en">
                <a:solidFill>
                  <a:srgbClr val="232323"/>
                </a:solidFill>
              </a:rPr>
              <a:t>Openness</a:t>
            </a:r>
            <a:r>
              <a:rPr sz="1800" lang="en">
                <a:solidFill>
                  <a:srgbClr val="232323"/>
                </a:solidFill>
              </a:rPr>
              <a:t>: common code and reference models for reproducibility.</a:t>
            </a:r>
          </a:p>
          <a:p>
            <a:pPr rtl="0" lvl="0" indent="-342900" marL="457200">
              <a:lnSpc>
                <a:spcPct val="163636"/>
              </a:lnSpc>
              <a:spcBef>
                <a:spcPts val="0"/>
              </a:spcBef>
              <a:spcAft>
                <a:spcPts val="1700"/>
              </a:spcAft>
              <a:buClr>
                <a:srgbClr val="232323"/>
              </a:buClr>
              <a:buSzPct val="100000"/>
              <a:buFont typeface="Arial"/>
              <a:buChar char="●"/>
            </a:pPr>
            <a:r>
              <a:rPr b="1" sz="1800" lang="en">
                <a:solidFill>
                  <a:srgbClr val="232323"/>
                </a:solidFill>
              </a:rPr>
              <a:t>Community</a:t>
            </a:r>
            <a:r>
              <a:rPr sz="1800" lang="en">
                <a:solidFill>
                  <a:srgbClr val="232323"/>
                </a:solidFill>
              </a:rPr>
              <a:t>: joint discussion and development through BSD-2 licensing.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Why Caffe? In one sip… 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y="15612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So what is Caffe?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y="3043600" x="925725"/>
            <a:ext cy="2023699" cx="7001325"/>
            <a:chOff y="3101800" x="925725"/>
            <a:chExt cy="2023699" cx="7001325"/>
          </a:xfrm>
        </p:grpSpPr>
        <p:pic>
          <p:nvPicPr>
            <p:cNvPr id="131" name="Shape 1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y="3101802" x="3668325"/>
              <a:ext cy="1250400" cx="1691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y="3101800" x="925725"/>
              <a:ext cy="1250399" cx="187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Shape 1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y="3160262" x="6231600"/>
              <a:ext cy="1133475" cx="169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y="4397150" x="1173000"/>
              <a:ext cy="341699" cx="1375800"/>
            </a:xfrm>
            <a:prstGeom prst="rect">
              <a:avLst/>
            </a:prstGeom>
            <a:noFill/>
            <a:ln>
              <a:noFill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/>
                <a:t>Prototype</a:t>
              </a:r>
            </a:p>
          </p:txBody>
        </p:sp>
        <p:sp>
          <p:nvSpPr>
            <p:cNvPr id="135" name="Shape 135"/>
            <p:cNvSpPr txBox="1"/>
            <p:nvPr/>
          </p:nvSpPr>
          <p:spPr>
            <a:xfrm>
              <a:off y="4397150" x="3825937"/>
              <a:ext cy="341699" cx="1375800"/>
            </a:xfrm>
            <a:prstGeom prst="rect">
              <a:avLst/>
            </a:prstGeom>
            <a:noFill/>
            <a:ln>
              <a:noFill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lang="en"/>
                <a:t>Training</a:t>
              </a:r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y="4397150" x="6391425"/>
              <a:ext cy="341699" cx="1375800"/>
            </a:xfrm>
            <a:prstGeom prst="rect">
              <a:avLst/>
            </a:prstGeom>
            <a:noFill/>
            <a:ln>
              <a:noFill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lang="en"/>
                <a:t>Deployment</a:t>
              </a:r>
            </a:p>
          </p:txBody>
        </p:sp>
        <p:sp>
          <p:nvSpPr>
            <p:cNvPr id="137" name="Shape 137"/>
            <p:cNvSpPr txBox="1"/>
            <p:nvPr/>
          </p:nvSpPr>
          <p:spPr>
            <a:xfrm>
              <a:off y="4783800" x="2191350"/>
              <a:ext cy="341699" cx="4761300"/>
            </a:xfrm>
            <a:prstGeom prst="rect">
              <a:avLst/>
            </a:prstGeom>
            <a:noFill/>
            <a:ln>
              <a:noFill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lang="en"/>
                <a:t>All with essentially the same code!</a:t>
              </a:r>
            </a:p>
          </p:txBody>
        </p:sp>
      </p:grpSp>
      <p:sp>
        <p:nvSpPr>
          <p:cNvPr id="138" name="Shape 138"/>
          <p:cNvSpPr txBox="1"/>
          <p:nvPr>
            <p:ph idx="1" type="body"/>
          </p:nvPr>
        </p:nvSpPr>
        <p:spPr>
          <a:xfrm>
            <a:off y="789375" x="457200"/>
            <a:ext cy="2377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683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200" lang="en"/>
              <a:t>Pure C++ / CUDA architecture for deep learning</a:t>
            </a:r>
          </a:p>
          <a:p>
            <a:pPr rtl="0" lvl="1" indent="-3683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200" lang="en"/>
              <a:t>command line, Python, MATLAB interfaces</a:t>
            </a:r>
          </a:p>
          <a:p>
            <a:pPr rtl="0" lvl="0" indent="-3683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200" lang="en"/>
              <a:t>Fast, well-tested code</a:t>
            </a:r>
          </a:p>
          <a:p>
            <a:pPr rtl="0" lvl="0" indent="-3683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200" lang="en"/>
              <a:t>Tools, reference models, demos, and recipes</a:t>
            </a:r>
          </a:p>
          <a:p>
            <a:pPr rtl="0" lvl="0" indent="-3683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200" lang="en"/>
              <a:t>Seamless switch between CPU and GPU</a:t>
            </a:r>
          </a:p>
          <a:p>
            <a:pPr rtl="0" lvl="1" indent="-3683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200" lang="en">
                <a:latin typeface="Courier New"/>
                <a:ea typeface="Courier New"/>
                <a:cs typeface="Courier New"/>
                <a:sym typeface="Courier New"/>
              </a:rPr>
              <a:t>Caffe::set_mode(</a:t>
            </a:r>
            <a:r>
              <a:rPr sz="2200" lang="en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Caffe::GPU</a:t>
            </a:r>
            <a:r>
              <a:rPr sz="2200" lang="en"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y="1" x="457200"/>
            <a:ext cy="5391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sz="2400" lang="en"/>
              <a:t>Caffe is a Community                                          </a:t>
            </a:r>
            <a:r>
              <a:rPr u="sng" b="0" sz="1400" lang="en">
                <a:solidFill>
                  <a:schemeClr val="hlink"/>
                </a:solidFill>
                <a:hlinkClick r:id="rId3"/>
              </a:rPr>
              <a:t>project pulse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539100" x="539850"/>
            <a:ext cy="4543550" cx="754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Reference Models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76900" x="576825"/>
            <a:ext cy="3399149" cx="390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y="1176900" x="4774900"/>
            <a:ext cy="2272499" cx="4001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sz="2400" lang="en"/>
              <a:t>Caffe offers the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/>
              <a:t>model definitions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/>
              <a:t>optimization settings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/>
              <a:t>pre-trained weights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sz="2400" lang="en"/>
              <a:t>so you can start right away.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The Caffe </a:t>
            </a:r>
            <a:r>
              <a:rPr u="sng" sz="2400" lang="en">
                <a:solidFill>
                  <a:schemeClr val="hlink"/>
                </a:solidFill>
                <a:hlinkClick r:id="rId3"/>
              </a:rPr>
              <a:t>Model Zoo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- open collection of deep models to share innovation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	- VGG ILSVRC14 + Devil models </a:t>
            </a:r>
            <a:r>
              <a:rPr sz="2400" lang="en">
                <a:solidFill>
                  <a:srgbClr val="CC0000"/>
                </a:solidFill>
              </a:rPr>
              <a:t>in the zoo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	- Network-in-Network / CCCP model </a:t>
            </a:r>
            <a:r>
              <a:rPr sz="2400" lang="en">
                <a:solidFill>
                  <a:srgbClr val="CC0000"/>
                </a:solidFill>
              </a:rPr>
              <a:t>in the zoo</a:t>
            </a:r>
          </a:p>
          <a:p>
            <a:pPr rtl="0" lvl="0" indent="457200">
              <a:spcBef>
                <a:spcPts val="0"/>
              </a:spcBef>
              <a:buNone/>
            </a:pPr>
            <a:r>
              <a:rPr sz="2400" lang="en"/>
              <a:t>- MIT Places scene recognition model </a:t>
            </a:r>
            <a:r>
              <a:rPr sz="2400" lang="en">
                <a:solidFill>
                  <a:srgbClr val="CC0000"/>
                </a:solidFill>
              </a:rPr>
              <a:t>in the zoo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- help disseminate and reproduce research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- bundled tools for loading and publishing models</a:t>
            </a:r>
          </a:p>
          <a:p>
            <a:pPr rtl="0" lvl="0">
              <a:spcBef>
                <a:spcPts val="0"/>
              </a:spcBef>
              <a:buNone/>
            </a:pPr>
            <a:r>
              <a:rPr b="1" sz="2400" lang="en"/>
              <a:t>Share Your Models! </a:t>
            </a:r>
            <a:r>
              <a:rPr sz="1800" lang="en"/>
              <a:t>with your citation + license of course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Open Model Collection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Architectures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y="1129575" x="2541500"/>
            <a:ext cy="1031099" cx="3290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Weight Sharing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Recurrent (RNNs)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Sequences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4" name="Shape 164"/>
          <p:cNvSpPr txBox="1"/>
          <p:nvPr/>
        </p:nvSpPr>
        <p:spPr>
          <a:xfrm>
            <a:off y="4177175" x="457200"/>
            <a:ext cy="966300" cx="5375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000" lang="en">
                <a:solidFill>
                  <a:srgbClr val="C30000"/>
                </a:solidFill>
              </a:rPr>
              <a:t>Define your own model from our catalogue</a:t>
            </a:r>
            <a:br>
              <a:rPr sz="2000" lang="en">
                <a:solidFill>
                  <a:srgbClr val="C30000"/>
                </a:solidFill>
              </a:rPr>
            </a:br>
            <a:r>
              <a:rPr sz="2000" lang="en">
                <a:solidFill>
                  <a:srgbClr val="C30000"/>
                </a:solidFill>
              </a:rPr>
              <a:t>of layers types and start learning.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y="1129562" x="541425"/>
            <a:ext cy="1056899" cx="1485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DAGs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multi-input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multi-task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16375" x="611225"/>
            <a:ext cy="1475800" cx="11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60537" x="2541500"/>
            <a:ext cy="1587474" cx="26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779448" x="5832200"/>
            <a:ext cy="2145115" cx="26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y="1129575" x="5832200"/>
            <a:ext cy="726600" cx="3290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Siamese Nets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Distances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y="3735325" x="560825"/>
            <a:ext cy="398699" cx="1358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1200" lang="en"/>
              <a:t>[ Karpathy14 ]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y="3735325" x="4045550"/>
            <a:ext cy="398699" cx="1358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200" lang="en"/>
              <a:t>[ Sutskever13 ]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y="3735325" x="7210550"/>
            <a:ext cy="398699" cx="1358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200" lang="en"/>
              <a:t>[ Chopra05 ]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Brewing by the Numbers...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Speed with Krizhevsky's 2012 model: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K40 / Titan: </a:t>
            </a:r>
            <a:r>
              <a:rPr lang="en">
                <a:solidFill>
                  <a:srgbClr val="CC0000"/>
                </a:solidFill>
              </a:rPr>
              <a:t>2 ms / image</a:t>
            </a:r>
            <a:r>
              <a:rPr lang="en"/>
              <a:t>, K20: 2.6ms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000000"/>
                </a:solidFill>
              </a:rPr>
              <a:t>Caffe + cuDNN: </a:t>
            </a:r>
            <a:r>
              <a:rPr b="1" lang="en">
                <a:solidFill>
                  <a:srgbClr val="C30000"/>
                </a:solidFill>
              </a:rPr>
              <a:t>1.17ms / image</a:t>
            </a:r>
            <a:r>
              <a:rPr lang="en">
                <a:solidFill>
                  <a:srgbClr val="C3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on K40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CC0000"/>
                </a:solidFill>
              </a:rPr>
              <a:t>60 million images / day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8-core CPU: ~20 ms/image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CC0000"/>
                </a:solidFill>
              </a:rPr>
              <a:t>~ 9K</a:t>
            </a:r>
            <a:r>
              <a:rPr sz="2400" lang="en"/>
              <a:t> lines of C/C++ code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/>
              <a:t>with unit tests ~20k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y="4613175" x="604100"/>
            <a:ext cy="366000" cx="8329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* Not counting I/O time. Details at </a:t>
            </a:r>
            <a:r>
              <a:rPr u="sng" lang="en">
                <a:solidFill>
                  <a:schemeClr val="hlink"/>
                </a:solidFill>
                <a:hlinkClick r:id="rId3"/>
              </a:rPr>
              <a:t>http://caffe.berkeleyvision.org/performance_hardware.html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918875" x="279975"/>
            <a:ext cy="366000" cx="858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en"/>
              <a:t>Why Deep Learning? </a:t>
            </a:r>
            <a:br>
              <a:rPr lang="en"/>
            </a:br>
            <a:r>
              <a:rPr b="0" sz="2400" lang="en"/>
              <a:t>The Unreasonable Effectiveness of Deep Features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63375" x="507050"/>
            <a:ext cy="3502700" cx="68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/>
        </p:nvSpPr>
        <p:spPr>
          <a:xfrm>
            <a:off y="4489875" x="507050"/>
            <a:ext cy="577499" cx="6850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sz="1600" lang="en"/>
              <a:t>Classes separate in the deep representations and transfer to many tasks.</a:t>
            </a:r>
            <a:br>
              <a:rPr sz="1600" lang="en"/>
            </a:br>
            <a:r>
              <a:rPr sz="1600" lang="en"/>
              <a:t>[DeCAF] [Zeiler-Fergus]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CAFFE INTRO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y="-22621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Net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y="1441425" x="680375"/>
            <a:ext cy="2354099" cx="4027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: "dummy-net"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{ name: "data" …}</a:t>
            </a:r>
          </a:p>
          <a:p>
            <a:pPr algn="l" rtl="0" marR="0" indent="0"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{ name: "conv" …}</a:t>
            </a:r>
          </a:p>
          <a:p>
            <a:pPr algn="l" rtl="0" marR="0" indent="0"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{ name: "pool" …}</a:t>
            </a:r>
          </a:p>
          <a:p>
            <a:pPr algn="l" rtl="0" marR="0" indent="0"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sz="18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… more layers …</a:t>
            </a:r>
          </a:p>
          <a:p>
            <a:pPr algn="l" rtl="0" marR="0" indent="0"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{ name: "loss" …}</a:t>
            </a:r>
          </a:p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y="742950" x="457200"/>
            <a:ext cy="1074000" cx="4601400"/>
          </a:xfrm>
          <a:prstGeom prst="rect">
            <a:avLst/>
          </a:prstGeom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556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000" lang="en"/>
              <a:t>A network is a set of layers connected as a DAG:</a:t>
            </a:r>
          </a:p>
        </p:txBody>
      </p:sp>
      <p:grpSp>
        <p:nvGrpSpPr>
          <p:cNvPr id="193" name="Shape 193"/>
          <p:cNvGrpSpPr/>
          <p:nvPr/>
        </p:nvGrpSpPr>
        <p:grpSpPr>
          <a:xfrm>
            <a:off y="0" x="5309549"/>
            <a:ext cy="5143504" cx="3593199"/>
            <a:chOff y="0" x="5461949"/>
            <a:chExt cy="5143504" cx="3593199"/>
          </a:xfrm>
        </p:grpSpPr>
        <p:sp>
          <p:nvSpPr>
            <p:cNvPr id="194" name="Shape 194"/>
            <p:cNvSpPr txBox="1"/>
            <p:nvPr/>
          </p:nvSpPr>
          <p:spPr>
            <a:xfrm>
              <a:off y="2646125" x="6162487"/>
              <a:ext cy="510000" cx="1034399"/>
            </a:xfrm>
            <a:prstGeom prst="rect">
              <a:avLst/>
            </a:prstGeom>
            <a:noFill/>
            <a:ln>
              <a:noFill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/>
                <a:t>LogReg </a:t>
              </a:r>
              <a:r>
                <a:rPr sz="1800" lang="en">
                  <a:solidFill>
                    <a:schemeClr val="dk1"/>
                  </a:solidFill>
                </a:rPr>
                <a:t>↑</a:t>
              </a:r>
            </a:p>
          </p:txBody>
        </p:sp>
        <p:sp>
          <p:nvSpPr>
            <p:cNvPr id="195" name="Shape 195"/>
            <p:cNvSpPr txBox="1"/>
            <p:nvPr/>
          </p:nvSpPr>
          <p:spPr>
            <a:xfrm>
              <a:off y="3999400" x="6369437"/>
              <a:ext cy="510000" cx="1034399"/>
            </a:xfrm>
            <a:prstGeom prst="rect">
              <a:avLst/>
            </a:prstGeom>
            <a:noFill/>
            <a:ln>
              <a:noFill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rPr lang="en"/>
                <a:t>LeNet </a:t>
              </a:r>
              <a:r>
                <a:rPr sz="1800" lang="en">
                  <a:solidFill>
                    <a:schemeClr val="dk1"/>
                  </a:solidFill>
                </a:rPr>
                <a:t>→</a:t>
              </a:r>
            </a:p>
          </p:txBody>
        </p:sp>
        <p:grpSp>
          <p:nvGrpSpPr>
            <p:cNvPr id="196" name="Shape 196"/>
            <p:cNvGrpSpPr/>
            <p:nvPr/>
          </p:nvGrpSpPr>
          <p:grpSpPr>
            <a:xfrm>
              <a:off y="0" x="5461949"/>
              <a:ext cy="5143504" cx="3593199"/>
              <a:chOff y="0" x="5385749"/>
              <a:chExt cy="5143504" cx="3593199"/>
            </a:xfrm>
          </p:grpSpPr>
          <p:pic>
            <p:nvPicPr>
              <p:cNvPr id="197" name="Shape 1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y="205974" x="7403850"/>
                <a:ext cy="4355223" cx="885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Shape 19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y="0" x="8598200"/>
                <a:ext cy="5143504" cx="38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Shape 19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y="205973" x="5591414"/>
                <a:ext cy="2291375" cx="1605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0" name="Shape 200"/>
              <p:cNvSpPr txBox="1"/>
              <p:nvPr/>
            </p:nvSpPr>
            <p:spPr>
              <a:xfrm>
                <a:off y="4561200" x="5385749"/>
                <a:ext cy="510000" cx="3001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bIns="91425" rIns="91425" lIns="91425" tIns="91425" anchor="t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lang="en"/>
                  <a:t>ImageNet, Krizhevsky 2012 </a:t>
                </a:r>
                <a:r>
                  <a:rPr sz="1800" lang="en">
                    <a:solidFill>
                      <a:schemeClr val="dk1"/>
                    </a:solidFill>
                  </a:rPr>
                  <a:t>→</a:t>
                </a:r>
              </a:p>
            </p:txBody>
          </p:sp>
        </p:grpSp>
      </p:grpSp>
      <p:sp>
        <p:nvSpPr>
          <p:cNvPr id="201" name="Shape 201"/>
          <p:cNvSpPr txBox="1"/>
          <p:nvPr>
            <p:ph idx="3" type="body"/>
          </p:nvPr>
        </p:nvSpPr>
        <p:spPr>
          <a:xfrm>
            <a:off y="3688500" x="463600"/>
            <a:ext cy="1455000" cx="4601400"/>
          </a:xfrm>
          <a:prstGeom prst="rect">
            <a:avLst/>
          </a:prstGeom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429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Caffe creates and checks the net from the definition.</a:t>
            </a:r>
          </a:p>
          <a:p>
            <a:pPr algn="l" rtl="0" lvl="0" marR="0" indent="-3429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Data and derivatives flow through the net as </a:t>
            </a:r>
            <a:r>
              <a:rPr sz="1800" lang="en" i="1"/>
              <a:t>blobs</a:t>
            </a:r>
            <a:r>
              <a:rPr sz="1800" lang="en"/>
              <a:t> – a an array interface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y="-22621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Forward / Backward </a:t>
            </a:r>
            <a:r>
              <a:rPr b="0" sz="2000" lang="en"/>
              <a:t>the essential Net computations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943350" x="403125"/>
            <a:ext cy="3458550" cx="57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y="4478100" x="457200"/>
            <a:ext cy="665399" cx="8450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C30000"/>
                </a:solidFill>
              </a:rPr>
              <a:t>Caffe models are complete machine learning systems for inference and learning.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>
                <a:solidFill>
                  <a:srgbClr val="C30000"/>
                </a:solidFill>
              </a:rPr>
              <a:t>The computation follows from the model definition. Define the model and run.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C30000"/>
              </a:solidFill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28200" x="457200"/>
            <a:ext cy="1026874" cx="89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y="-22621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Layer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y="666750" x="457200"/>
            <a:ext cy="3725699" cx="3213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: CONVOLUTION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convolution_param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rtl="0">
              <a:spcBef>
                <a:spcPts val="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: 20</a:t>
            </a:r>
          </a:p>
          <a:p>
            <a:pPr rtl="0">
              <a:spcBef>
                <a:spcPts val="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: 5</a:t>
            </a:r>
          </a:p>
          <a:p>
            <a:pPr rtl="0">
              <a:spcBef>
                <a:spcPts val="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stride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: 1</a:t>
            </a:r>
          </a:p>
          <a:p>
            <a:pPr rtl="0">
              <a:spcBef>
                <a:spcPts val="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weight_filler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rtl="0">
              <a:spcBef>
                <a:spcPts val="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: "xavier"</a:t>
            </a:r>
          </a:p>
          <a:p>
            <a:pPr rtl="0">
              <a:spcBef>
                <a:spcPts val="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16" name="Shape 216"/>
          <p:cNvSpPr txBox="1"/>
          <p:nvPr>
            <p:ph idx="2" type="body"/>
          </p:nvPr>
        </p:nvSpPr>
        <p:spPr>
          <a:xfrm>
            <a:off y="666750" x="3813200"/>
            <a:ext cy="3725699" cx="2377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800" lang="en">
                <a:solidFill>
                  <a:srgbClr val="000000"/>
                </a:solidFill>
              </a:rPr>
              <a:t>name, type, and the connection structure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>
                <a:solidFill>
                  <a:srgbClr val="000000"/>
                </a:solidFill>
              </a:rPr>
              <a:t>(input blobs and output blobs)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sz="1800" lang="en">
                <a:solidFill>
                  <a:srgbClr val="000000"/>
                </a:solidFill>
              </a:rPr>
              <a:t>layer-specific parameters</a:t>
            </a:r>
          </a:p>
        </p:txBody>
      </p:sp>
      <p:grpSp>
        <p:nvGrpSpPr>
          <p:cNvPr id="217" name="Shape 217"/>
          <p:cNvGrpSpPr/>
          <p:nvPr/>
        </p:nvGrpSpPr>
        <p:grpSpPr>
          <a:xfrm>
            <a:off y="799975" x="3615500"/>
            <a:ext cy="3222000" cx="121500"/>
            <a:chOff y="1333375" x="3539300"/>
            <a:chExt cy="3222000" cx="121500"/>
          </a:xfrm>
        </p:grpSpPr>
        <p:sp>
          <p:nvSpPr>
            <p:cNvPr id="218" name="Shape 218"/>
            <p:cNvSpPr/>
            <p:nvPr/>
          </p:nvSpPr>
          <p:spPr>
            <a:xfrm>
              <a:off y="1333375" x="3539300"/>
              <a:ext cy="1064999" cx="1215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w="3810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y="2476375" x="3539300"/>
              <a:ext cy="2079000" cx="1215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w="3810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Shape 220"/>
          <p:cNvSpPr txBox="1"/>
          <p:nvPr/>
        </p:nvSpPr>
        <p:spPr>
          <a:xfrm>
            <a:off y="4713850" x="5135900"/>
            <a:ext cy="329400" cx="406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/>
              <a:t>* Nets + Layers are defined by </a:t>
            </a:r>
            <a:r>
              <a:rPr u="sng" lang="en">
                <a:solidFill>
                  <a:schemeClr val="hlink"/>
                </a:solidFill>
                <a:hlinkClick r:id="rId3"/>
              </a:rPr>
              <a:t>protobuf</a:t>
            </a:r>
            <a:r>
              <a:rPr lang="en"/>
              <a:t> schema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98763" x="6333875"/>
            <a:ext cy="2417699" cx="21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y="4392600" x="381000"/>
            <a:ext cy="496800" cx="3382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/>
              <a:t>Every layer type defines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23" name="Shape 223"/>
          <p:cNvSpPr txBox="1"/>
          <p:nvPr/>
        </p:nvSpPr>
        <p:spPr>
          <a:xfrm>
            <a:off y="4158150" x="3676100"/>
            <a:ext cy="965700" cx="153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>
                <a:solidFill>
                  <a:schemeClr val="dk1"/>
                </a:solidFill>
              </a:rPr>
              <a:t>- </a:t>
            </a:r>
            <a:r>
              <a:rPr b="1" sz="1800" lang="en">
                <a:solidFill>
                  <a:schemeClr val="dk1"/>
                </a:solidFill>
              </a:rPr>
              <a:t>Setup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>
                <a:solidFill>
                  <a:schemeClr val="dk1"/>
                </a:solidFill>
              </a:rPr>
              <a:t>- </a:t>
            </a:r>
            <a:r>
              <a:rPr b="1" sz="1800" lang="en">
                <a:solidFill>
                  <a:schemeClr val="dk1"/>
                </a:solidFill>
              </a:rPr>
              <a:t>Forward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>
                <a:solidFill>
                  <a:schemeClr val="dk1"/>
                </a:solidFill>
              </a:rPr>
              <a:t>- </a:t>
            </a:r>
            <a:r>
              <a:rPr b="1" sz="1800" lang="en">
                <a:solidFill>
                  <a:schemeClr val="dk1"/>
                </a:solidFill>
              </a:rPr>
              <a:t>Backward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8" name="Shape 228"/>
          <p:cNvSpPr txBox="1"/>
          <p:nvPr/>
        </p:nvSpPr>
        <p:spPr>
          <a:xfrm>
            <a:off y="1426650" x="457200"/>
            <a:ext cy="2290200" cx="3801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999999"/>
                </a:solidFill>
              </a:rPr>
              <a:t>Setup</a:t>
            </a:r>
            <a:r>
              <a:rPr sz="1800" lang="en"/>
              <a:t>: run once for initialization.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b="1" sz="1800" lang="en"/>
              <a:t>Forward</a:t>
            </a:r>
            <a:r>
              <a:rPr sz="1800" lang="en"/>
              <a:t>: make output given input.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C30000"/>
                </a:solidFill>
              </a:rPr>
              <a:t>Backward</a:t>
            </a:r>
            <a:r>
              <a:rPr sz="1800" lang="en"/>
              <a:t>: make gradient of output</a:t>
            </a:r>
          </a:p>
          <a:p>
            <a:pPr rtl="0">
              <a:spcBef>
                <a:spcPts val="0"/>
              </a:spcBef>
              <a:buNone/>
            </a:pPr>
            <a:r>
              <a:rPr sz="1800" lang="en"/>
              <a:t>- w.r.t. bottom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- w.r.t. parameters (if needed)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>
            <a:off y="-22621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Layer Protocol</a:t>
            </a:r>
          </a:p>
        </p:txBody>
      </p:sp>
      <p:grpSp>
        <p:nvGrpSpPr>
          <p:cNvPr id="230" name="Shape 230"/>
          <p:cNvGrpSpPr/>
          <p:nvPr/>
        </p:nvGrpSpPr>
        <p:grpSpPr>
          <a:xfrm>
            <a:off y="1298763" x="5108900"/>
            <a:ext cy="2481836" cx="3234925"/>
            <a:chOff y="1298763" x="5108900"/>
            <a:chExt cy="2481836" cx="3234925"/>
          </a:xfrm>
        </p:grpSpPr>
        <p:pic>
          <p:nvPicPr>
            <p:cNvPr id="231" name="Shape 2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y="1298763" x="5675187"/>
              <a:ext cy="2417699" cx="2102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Shape 232"/>
            <p:cNvSpPr/>
            <p:nvPr/>
          </p:nvSpPr>
          <p:spPr>
            <a:xfrm>
              <a:off y="1298775" x="5108900"/>
              <a:ext cy="2417699" cx="300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233" name="Shape 233"/>
            <p:cNvGrpSpPr/>
            <p:nvPr/>
          </p:nvGrpSpPr>
          <p:grpSpPr>
            <a:xfrm>
              <a:off y="1362900" x="7820900"/>
              <a:ext cy="2417699" cx="522925"/>
              <a:chOff y="1362900" x="8506700"/>
              <a:chExt cy="2417699" cx="522925"/>
            </a:xfrm>
          </p:grpSpPr>
          <p:sp>
            <p:nvSpPr>
              <p:cNvPr id="234" name="Shape 234"/>
              <p:cNvSpPr/>
              <p:nvPr/>
            </p:nvSpPr>
            <p:spPr>
              <a:xfrm rot="10800000">
                <a:off y="1362900" x="8729624"/>
                <a:ext cy="2417699" cx="300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w="19050" cap="flat">
                <a:solidFill>
                  <a:srgbClr val="C30000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Shape 235"/>
              <p:cNvSpPr/>
              <p:nvPr/>
            </p:nvSpPr>
            <p:spPr>
              <a:xfrm rot="-5400000">
                <a:off y="2151224" x="8560700"/>
                <a:ext cy="408000" cx="300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w="19050" cap="flat">
                <a:solidFill>
                  <a:srgbClr val="C30000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rot="-5400000">
                <a:off y="2507624" x="8560700"/>
                <a:ext cy="408000" cx="300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w="19050" cap="flat">
                <a:solidFill>
                  <a:srgbClr val="C30000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7" name="Shape 237"/>
          <p:cNvSpPr txBox="1"/>
          <p:nvPr/>
        </p:nvSpPr>
        <p:spPr>
          <a:xfrm>
            <a:off y="4618950" x="5108909"/>
            <a:ext cy="457200" cx="3234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sz="1800" lang="en">
                <a:solidFill>
                  <a:schemeClr val="hlink"/>
                </a:solidFill>
                <a:hlinkClick r:id="rId4"/>
              </a:rPr>
              <a:t>Layer Development Checklist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y="4128150" x="457200"/>
            <a:ext cy="948000" cx="4127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800" lang="en" i="1"/>
              <a:t>Model Composition</a:t>
            </a:r>
            <a:br>
              <a:rPr sz="1800" lang="en"/>
            </a:br>
            <a:r>
              <a:rPr sz="1800" lang="en"/>
              <a:t>The Net forward and backward passes are the composition the layers’.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3" name="Shape 243"/>
          <p:cNvSpPr txBox="1"/>
          <p:nvPr/>
        </p:nvSpPr>
        <p:spPr>
          <a:xfrm>
            <a:off y="2542950" x="1798700"/>
            <a:ext cy="818399" cx="4164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600" lang="en"/>
              <a:t>Data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sz="1600" lang="en" i="1"/>
              <a:t>N</a:t>
            </a:r>
            <a:r>
              <a:rPr sz="1600" lang="en"/>
              <a:t>umber x </a:t>
            </a:r>
            <a:r>
              <a:rPr sz="1600" lang="en" i="1">
                <a:solidFill>
                  <a:schemeClr val="dk1"/>
                </a:solidFill>
              </a:rPr>
              <a:t>K </a:t>
            </a:r>
            <a:r>
              <a:rPr sz="1600" lang="en"/>
              <a:t>Channel x </a:t>
            </a:r>
            <a:r>
              <a:rPr sz="1600" lang="en" i="1"/>
              <a:t>H</a:t>
            </a:r>
            <a:r>
              <a:rPr sz="1600" lang="en"/>
              <a:t>eight x </a:t>
            </a:r>
            <a:r>
              <a:rPr sz="1600" lang="en" i="1"/>
              <a:t>W</a:t>
            </a:r>
            <a:r>
              <a:rPr sz="1600" lang="en"/>
              <a:t>idth</a:t>
            </a:r>
          </a:p>
          <a:p>
            <a:pPr lvl="0">
              <a:spcBef>
                <a:spcPts val="0"/>
              </a:spcBef>
              <a:buNone/>
            </a:pPr>
            <a:r>
              <a:rPr sz="1600" lang="en"/>
              <a:t>256 x 3 x 227 x 227 for ImageNet train input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y="834774" x="553200"/>
            <a:ext cy="1540200" cx="479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Blobs are 4-D arrays for storing and communicating information.</a:t>
            </a: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/>
              <a:t>hold data, derivatives, and parameters</a:t>
            </a: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/>
              <a:t>lazily allocate memory</a:t>
            </a:r>
          </a:p>
          <a:p>
            <a:pPr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/>
              <a:t>shuttle between CPU and GPU</a:t>
            </a:r>
          </a:p>
        </p:txBody>
      </p:sp>
      <p:sp>
        <p:nvSpPr>
          <p:cNvPr id="245" name="Shape 245"/>
          <p:cNvSpPr txBox="1"/>
          <p:nvPr>
            <p:ph type="title"/>
          </p:nvPr>
        </p:nvSpPr>
        <p:spPr>
          <a:xfrm>
            <a:off y="-22621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Blob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y="74475" x="6556425"/>
            <a:ext cy="1234199" cx="2040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4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400" lang="en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rtl="0" lvl="0">
              <a:spcBef>
                <a:spcPts val="0"/>
              </a:spcBef>
              <a:buNone/>
            </a:pPr>
            <a:r>
              <a:rPr b="1" sz="14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1400" lang="en">
                <a:latin typeface="Courier New"/>
                <a:ea typeface="Courier New"/>
                <a:cs typeface="Courier New"/>
                <a:sym typeface="Courier New"/>
              </a:rPr>
              <a:t>: CONVOLUTION</a:t>
            </a:r>
          </a:p>
          <a:p>
            <a:pPr rtl="0" lvl="0">
              <a:spcBef>
                <a:spcPts val="0"/>
              </a:spcBef>
              <a:buNone/>
            </a:pPr>
            <a:r>
              <a:rPr b="1" sz="14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sz="1400" lang="en"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</a:p>
          <a:p>
            <a:pPr rtl="0" lvl="0">
              <a:spcBef>
                <a:spcPts val="0"/>
              </a:spcBef>
              <a:buNone/>
            </a:pPr>
            <a:r>
              <a:rPr b="1" sz="14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sz="1400" lang="en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rtl="0">
              <a:spcBef>
                <a:spcPts val="0"/>
              </a:spcBef>
              <a:buNone/>
            </a:pPr>
            <a:r>
              <a:rPr sz="14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… definition …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47" name="Shape 247"/>
          <p:cNvGrpSpPr/>
          <p:nvPr/>
        </p:nvGrpSpPr>
        <p:grpSpPr>
          <a:xfrm>
            <a:off y="1308675" x="6410075"/>
            <a:ext cy="3760375" cx="2102349"/>
            <a:chOff y="953475" x="6410075"/>
            <a:chExt cy="3760375" cx="2102349"/>
          </a:xfrm>
        </p:grpSpPr>
        <p:pic>
          <p:nvPicPr>
            <p:cNvPr id="248" name="Shape 2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y="1603563" x="6410075"/>
              <a:ext cy="2417699" cx="2102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Shape 249"/>
            <p:cNvSpPr txBox="1"/>
            <p:nvPr/>
          </p:nvSpPr>
          <p:spPr>
            <a:xfrm>
              <a:off y="953475" x="7029250"/>
              <a:ext cy="650100" cx="863999"/>
            </a:xfrm>
            <a:prstGeom prst="rect">
              <a:avLst/>
            </a:prstGeom>
            <a:noFill/>
            <a:ln>
              <a:noFill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b="1" sz="1800" lang="en"/>
                <a:t>top</a:t>
              </a:r>
              <a:r>
                <a:rPr sz="1800" lang="en"/>
                <a:t> </a:t>
              </a:r>
              <a:br>
                <a:rPr sz="1800" lang="en"/>
              </a:br>
              <a:r>
                <a:rPr sz="1800" lang="en"/>
                <a:t>blob</a:t>
              </a:r>
            </a:p>
          </p:txBody>
        </p:sp>
        <p:sp>
          <p:nvSpPr>
            <p:cNvPr id="250" name="Shape 250"/>
            <p:cNvSpPr txBox="1"/>
            <p:nvPr/>
          </p:nvSpPr>
          <p:spPr>
            <a:xfrm>
              <a:off y="4063750" x="6968500"/>
              <a:ext cy="650100" cx="985500"/>
            </a:xfrm>
            <a:prstGeom prst="rect">
              <a:avLst/>
            </a:prstGeom>
            <a:noFill/>
            <a:ln>
              <a:noFill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b="1" sz="1800" lang="en"/>
                <a:t>bottom</a:t>
              </a:r>
              <a:r>
                <a:rPr sz="1800" lang="en"/>
                <a:t> blob</a:t>
              </a:r>
            </a:p>
          </p:txBody>
        </p:sp>
      </p:grpSp>
      <p:sp>
        <p:nvSpPr>
          <p:cNvPr id="251" name="Shape 251"/>
          <p:cNvSpPr/>
          <p:nvPr/>
        </p:nvSpPr>
        <p:spPr>
          <a:xfrm>
            <a:off y="3637337" x="706700"/>
            <a:ext cy="914400" cx="914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y="2542950" x="706700"/>
            <a:ext cy="914400" cx="914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y="4731725" x="1226300"/>
            <a:ext cy="394800" cx="3948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y="3609150" x="1798700"/>
            <a:ext cy="818399" cx="4164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600" lang="en"/>
              <a:t>Parameter: Convolution Weight</a:t>
            </a:r>
          </a:p>
          <a:p>
            <a:pPr rtl="0" lvl="0">
              <a:spcBef>
                <a:spcPts val="0"/>
              </a:spcBef>
              <a:buNone/>
            </a:pPr>
            <a:r>
              <a:rPr sz="1600" lang="en" i="1"/>
              <a:t>N </a:t>
            </a:r>
            <a:r>
              <a:rPr sz="1600" lang="en"/>
              <a:t>Output x </a:t>
            </a:r>
            <a:r>
              <a:rPr sz="1600" lang="en" i="1">
                <a:solidFill>
                  <a:schemeClr val="dk1"/>
                </a:solidFill>
              </a:rPr>
              <a:t>K </a:t>
            </a:r>
            <a:r>
              <a:rPr sz="1600" lang="en"/>
              <a:t>Input x </a:t>
            </a:r>
            <a:r>
              <a:rPr sz="1600" lang="en" i="1"/>
              <a:t>H</a:t>
            </a:r>
            <a:r>
              <a:rPr sz="1600" lang="en"/>
              <a:t>eight x </a:t>
            </a:r>
            <a:r>
              <a:rPr sz="1600" lang="en" i="1"/>
              <a:t>W</a:t>
            </a:r>
            <a:r>
              <a:rPr sz="1600" lang="en"/>
              <a:t>idth</a:t>
            </a:r>
          </a:p>
          <a:p>
            <a:pPr rtl="0" lvl="0">
              <a:spcBef>
                <a:spcPts val="0"/>
              </a:spcBef>
              <a:buNone/>
            </a:pPr>
            <a:r>
              <a:rPr sz="1600" lang="en"/>
              <a:t>96 x 3 x 11 x 11 for CaffeNet conv1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y="4519925" x="1798687"/>
            <a:ext cy="818399" cx="4164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600" lang="en"/>
              <a:t>Parameter: Convolution BIas</a:t>
            </a:r>
          </a:p>
          <a:p>
            <a:pPr rtl="0" lvl="0">
              <a:spcBef>
                <a:spcPts val="0"/>
              </a:spcBef>
              <a:buNone/>
            </a:pPr>
            <a:r>
              <a:rPr sz="1600" lang="en"/>
              <a:t>96 x 1 x 1 x 1 for CaffeNet conv1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0" name="Shape 260"/>
          <p:cNvSpPr txBox="1"/>
          <p:nvPr/>
        </p:nvSpPr>
        <p:spPr>
          <a:xfrm>
            <a:off y="834774" x="457200"/>
            <a:ext cy="549600" cx="479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Blobs provide a unified memory interface.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y="1558950" x="1910300"/>
            <a:ext cy="818399" cx="4164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600" lang="en"/>
              <a:t>Reshape(num, channel, height, width)</a:t>
            </a:r>
          </a:p>
          <a:p>
            <a:pPr rtl="0" lvl="0">
              <a:spcBef>
                <a:spcPts val="0"/>
              </a:spcBef>
              <a:buNone/>
            </a:pPr>
            <a:r>
              <a:rPr sz="1600" lang="en"/>
              <a:t>- declare dimensions</a:t>
            </a:r>
          </a:p>
          <a:p>
            <a:pPr rtl="0" lvl="0">
              <a:spcBef>
                <a:spcPts val="0"/>
              </a:spcBef>
              <a:buNone/>
            </a:pPr>
            <a:r>
              <a:rPr sz="1600" lang="en"/>
              <a:t>- make </a:t>
            </a:r>
            <a:r>
              <a:rPr sz="1600" lang="en" i="1"/>
              <a:t>SyncedMem</a:t>
            </a:r>
            <a:r>
              <a:rPr sz="1600" lang="en"/>
              <a:t> -- but only lazily allocate</a:t>
            </a:r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y="-22621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Blob</a:t>
            </a:r>
          </a:p>
        </p:txBody>
      </p:sp>
      <p:sp>
        <p:nvSpPr>
          <p:cNvPr id="263" name="Shape 263"/>
          <p:cNvSpPr/>
          <p:nvPr/>
        </p:nvSpPr>
        <p:spPr>
          <a:xfrm>
            <a:off y="1558950" x="553200"/>
            <a:ext cy="914400" cx="914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736352" x="7066387"/>
            <a:ext cy="1250400" cx="169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834775" x="7066400"/>
            <a:ext cy="1491466" cx="16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 rot="5400000">
            <a:off y="3500695" x="7640849"/>
            <a:ext cy="76499" cx="39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 rot="-5400000">
            <a:off y="2409211" x="7640839"/>
            <a:ext cy="76499" cx="39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y="2646150" x="553200"/>
            <a:ext cy="1179600" cx="4164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600" lang="en"/>
              <a:t>cpu_data(), mutable_cpu_data()</a:t>
            </a:r>
          </a:p>
          <a:p>
            <a:pPr rtl="0" lvl="0">
              <a:spcBef>
                <a:spcPts val="0"/>
              </a:spcBef>
              <a:buNone/>
            </a:pPr>
            <a:r>
              <a:rPr sz="1600" lang="en"/>
              <a:t>- host memory for CPU mode</a:t>
            </a:r>
          </a:p>
          <a:p>
            <a:pPr rtl="0" lvl="0">
              <a:spcBef>
                <a:spcPts val="0"/>
              </a:spcBef>
              <a:buNone/>
            </a:pPr>
            <a:r>
              <a:rPr b="1" sz="1600" lang="en">
                <a:solidFill>
                  <a:schemeClr val="dk1"/>
                </a:solidFill>
              </a:rPr>
              <a:t>gpu_data(), mutable_gpu_data()</a:t>
            </a:r>
          </a:p>
          <a:p>
            <a:pPr rtl="0" lvl="0">
              <a:spcBef>
                <a:spcPts val="0"/>
              </a:spcBef>
              <a:buNone/>
            </a:pPr>
            <a:r>
              <a:rPr sz="1600" lang="en">
                <a:solidFill>
                  <a:schemeClr val="dk1"/>
                </a:solidFill>
              </a:rPr>
              <a:t>- device memory for GPU mode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269" name="Shape 269"/>
          <p:cNvSpPr txBox="1"/>
          <p:nvPr/>
        </p:nvSpPr>
        <p:spPr>
          <a:xfrm>
            <a:off y="3890550" x="553200"/>
            <a:ext cy="1179600" cx="4701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600" lang="en"/>
              <a:t>{cpu,gpu}_diff(), mutable_{cpu,gpu}_diff()</a:t>
            </a:r>
          </a:p>
          <a:p>
            <a:pPr rtl="0" lvl="0">
              <a:spcBef>
                <a:spcPts val="0"/>
              </a:spcBef>
              <a:buNone/>
            </a:pPr>
            <a:r>
              <a:rPr sz="1600" lang="en"/>
              <a:t>- derivative counterparts to data methods</a:t>
            </a:r>
          </a:p>
          <a:p>
            <a:pPr rtl="0" lvl="0">
              <a:spcBef>
                <a:spcPts val="0"/>
              </a:spcBef>
              <a:buNone/>
            </a:pPr>
            <a:r>
              <a:rPr sz="1600" lang="en">
                <a:solidFill>
                  <a:schemeClr val="dk1"/>
                </a:solidFill>
              </a:rPr>
              <a:t>- easy access to data + diff in forward / backward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270" name="Shape 270"/>
          <p:cNvSpPr txBox="1"/>
          <p:nvPr/>
        </p:nvSpPr>
        <p:spPr>
          <a:xfrm>
            <a:off y="2650300" x="6585600"/>
            <a:ext cy="457200" cx="2652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1600" lang="en"/>
              <a:t>SyncedMem</a:t>
            </a:r>
            <a:r>
              <a:rPr sz="1600" lang="en"/>
              <a:t> </a:t>
            </a:r>
          </a:p>
          <a:p>
            <a:pPr algn="ctr" rtl="0">
              <a:spcBef>
                <a:spcPts val="0"/>
              </a:spcBef>
              <a:buNone/>
            </a:pPr>
            <a:r>
              <a:rPr sz="1600" lang="en"/>
              <a:t>allocation + communication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y="-22621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Solving: Training a Net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y="742950" x="457200"/>
            <a:ext cy="3252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200" lang="en"/>
              <a:t>Optimization like model definition is configuration.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train_net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: "lenet_train.prototxt"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base_lr: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0.01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momentum: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0.9</a:t>
            </a:r>
          </a:p>
          <a:p>
            <a:pPr algn="l" rtl="0" marR="0" indent="0"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0.0005</a:t>
            </a:r>
          </a:p>
          <a:p>
            <a:pPr algn="l" rtl="0" marR="0" indent="0"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max_iter: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10000</a:t>
            </a:r>
          </a:p>
          <a:p>
            <a:pPr algn="l" rtl="0" marR="0" indent="0"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snapshot_prefix: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"lenet_snapshot"</a:t>
            </a:r>
          </a:p>
          <a:p>
            <a:pPr algn="l" rtl="0" marR="0" indent="0"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sz="18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solver_mode: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GPU</a:t>
            </a:r>
          </a:p>
        </p:txBody>
      </p:sp>
      <p:sp>
        <p:nvSpPr>
          <p:cNvPr id="277" name="Shape 277"/>
          <p:cNvSpPr/>
          <p:nvPr/>
        </p:nvSpPr>
        <p:spPr>
          <a:xfrm>
            <a:off y="3395775" x="381000"/>
            <a:ext cy="355500" cx="2517600"/>
          </a:xfrm>
          <a:prstGeom prst="roundRect">
            <a:avLst>
              <a:gd fmla="val 16667" name="adj"/>
            </a:avLst>
          </a:prstGeom>
          <a:noFill/>
          <a:ln w="19050" cap="flat">
            <a:solidFill>
              <a:srgbClr val="CC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8" name="Shape 278"/>
          <p:cNvCxnSpPr>
            <a:stCxn id="277" idx="3"/>
          </p:cNvCxnSpPr>
          <p:nvPr/>
        </p:nvCxnSpPr>
        <p:spPr>
          <a:xfrm>
            <a:off y="3573525" x="2898600"/>
            <a:ext cy="0" cx="2699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stealth"/>
            <a:tailEnd w="lg" len="lg" type="none"/>
          </a:ln>
        </p:spPr>
      </p:cxnSp>
      <p:sp>
        <p:nvSpPr>
          <p:cNvPr id="279" name="Shape 279"/>
          <p:cNvSpPr txBox="1"/>
          <p:nvPr/>
        </p:nvSpPr>
        <p:spPr>
          <a:xfrm>
            <a:off y="3227925" x="5864175"/>
            <a:ext cy="691199" cx="2754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800" lang="en"/>
              <a:t>All you need to run things on the GPU.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y="3932712" x="491400"/>
            <a:ext cy="457200" cx="61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&gt; caffe train </a:t>
            </a:r>
            <a:r>
              <a:rPr sz="1800" lang="en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lenet_solver.prototxt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y="4571375" x="457200"/>
            <a:ext cy="691199" cx="831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Stochastic Gradient Descent (SGD) + momentum </a:t>
            </a:r>
            <a:r>
              <a:rPr b="1" sz="1800" lang="en">
                <a:solidFill>
                  <a:schemeClr val="dk1"/>
                </a:solidFill>
              </a:rPr>
              <a:t>·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Adaptive Gradient (ADAGRAD) </a:t>
            </a:r>
            <a:r>
              <a:rPr b="1" sz="1800" lang="en">
                <a:solidFill>
                  <a:schemeClr val="dk1"/>
                </a:solidFill>
              </a:rPr>
              <a:t>· </a:t>
            </a:r>
            <a:r>
              <a:rPr sz="1800" lang="en"/>
              <a:t>Nesterov’s Accelerated Gradient (NAG)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End to End Recipe...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Convert the data to Caffe-format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lmdb, leveldb, hdf5 / .mat, list of images, etc.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Define the Net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Configure the Solver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chemeClr val="accent1"/>
                </a:solidFill>
              </a:rPr>
              <a:t>caffe train</a:t>
            </a:r>
            <a:r>
              <a:rPr sz="2400" lang="en"/>
              <a:t> </a:t>
            </a:r>
            <a:r>
              <a:rPr sz="2400" lang="en">
                <a:solidFill>
                  <a:srgbClr val="C30000"/>
                </a:solidFill>
              </a:rPr>
              <a:t>-solver solver.prototxt</a:t>
            </a:r>
            <a:r>
              <a:rPr sz="2400" lang="en"/>
              <a:t> </a:t>
            </a:r>
            <a:r>
              <a:rPr sz="2400" lang="en">
                <a:solidFill>
                  <a:schemeClr val="accent3"/>
                </a:solidFill>
              </a:rPr>
              <a:t>-gpu 0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Examples are your friends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caffe/examples/mnist,cifar10,imagenet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caffe/build/tools/*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y="1949100" x="457200"/>
            <a:ext cy="1245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(Examples)</a:t>
            </a:r>
          </a:p>
          <a:p>
            <a:pPr algn="ctr" rt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Logistic Regression</a:t>
            </a:r>
          </a:p>
          <a:p>
            <a:pPr algn="ctr"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4"/>
              </a:rPr>
              <a:t>Learn LeNet on MNIST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en"/>
              <a:t>Why Deep Learning? </a:t>
            </a:r>
            <a:br>
              <a:rPr lang="en"/>
            </a:br>
            <a:r>
              <a:rPr b="0" sz="2400" lang="en"/>
              <a:t>The Unreasonable Effectiveness of Deep Features</a:t>
            </a:r>
          </a:p>
        </p:txBody>
      </p:sp>
      <p:sp>
        <p:nvSpPr>
          <p:cNvPr id="46" name="Shape 46"/>
          <p:cNvSpPr txBox="1"/>
          <p:nvPr/>
        </p:nvSpPr>
        <p:spPr>
          <a:xfrm>
            <a:off y="4709825" x="507050"/>
            <a:ext cy="371999" cx="4826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sz="1600" lang="en"/>
              <a:t>Rich visual structure of features deep in hierarchy.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35250" x="5526975"/>
            <a:ext cy="3502699" cx="236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063375" x="567675"/>
            <a:ext cy="2817275" cx="47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/>
        </p:nvSpPr>
        <p:spPr>
          <a:xfrm>
            <a:off y="3804450" x="4615600"/>
            <a:ext cy="295499" cx="870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1100" lang="en">
                <a:solidFill>
                  <a:schemeClr val="dk1"/>
                </a:solidFill>
              </a:rPr>
              <a:t>[R-CNN]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y="4871175" x="6793450"/>
            <a:ext cy="295499" cx="1257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100" lang="en">
                <a:solidFill>
                  <a:schemeClr val="dk1"/>
                </a:solidFill>
              </a:rPr>
              <a:t>[Zeiler-Fergus]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y="3727875" x="507050"/>
            <a:ext cy="371999" cx="2910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Maximal activations of pool</a:t>
            </a:r>
            <a:r>
              <a:rPr baseline="-25000" lang="en"/>
              <a:t>5</a:t>
            </a:r>
            <a:r>
              <a:rPr lang="en"/>
              <a:t> units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y="4604400" x="5450275"/>
            <a:ext cy="371999" cx="2520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lang="en"/>
              <a:t>conv</a:t>
            </a:r>
            <a:r>
              <a:rPr baseline="-25000" lang="en"/>
              <a:t>5 </a:t>
            </a:r>
            <a:r>
              <a:rPr lang="en"/>
              <a:t>DeConv visualization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FINE-TUNING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 txBox="1"/>
          <p:nvPr/>
        </p:nvSpPr>
        <p:spPr>
          <a:xfrm>
            <a:off y="3404400" x="7667400"/>
            <a:ext cy="1213799" cx="1476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sz="1800" lang="en"/>
              <a:t>Dogs vs.</a:t>
            </a:r>
          </a:p>
          <a:p>
            <a:pPr rtl="0">
              <a:spcBef>
                <a:spcPts val="0"/>
              </a:spcBef>
              <a:buNone/>
            </a:pPr>
            <a:r>
              <a:rPr b="1" sz="1800" lang="en"/>
              <a:t>Cats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top 10 in</a:t>
            </a:r>
            <a:br>
              <a:rPr sz="1800" lang="en"/>
            </a:br>
            <a:r>
              <a:rPr sz="1800" lang="en"/>
              <a:t>10 minutes</a:t>
            </a:r>
          </a:p>
        </p:txBody>
      </p:sp>
      <p:sp>
        <p:nvSpPr>
          <p:cNvPr id="303" name="Shape 303"/>
          <p:cNvSpPr txBox="1"/>
          <p:nvPr>
            <p:ph type="title"/>
          </p:nvPr>
        </p:nvSpPr>
        <p:spPr>
          <a:xfrm>
            <a:off y="94325" x="457200"/>
            <a:ext cy="740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"/>
              <a:t>Fine-tuning </a:t>
            </a:r>
            <a:r>
              <a:rPr b="0" sz="1800" lang="en"/>
              <a:t>Transferring learned weights to kick-start models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y="819150" x="457200"/>
            <a:ext cy="1010099" cx="8037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Take a pre-trained model and fine-tune to new tasks </a:t>
            </a:r>
            <a:r>
              <a:rPr baseline="30000" sz="2400" lang="en"/>
              <a:t>[DeCAF] [Zeiler-Fergus] [OverFeat]</a:t>
            </a:r>
          </a:p>
        </p:txBody>
      </p:sp>
      <p:grpSp>
        <p:nvGrpSpPr>
          <p:cNvPr id="305" name="Shape 305"/>
          <p:cNvGrpSpPr/>
          <p:nvPr/>
        </p:nvGrpSpPr>
        <p:grpSpPr>
          <a:xfrm>
            <a:off y="1753062" x="1128430"/>
            <a:ext cy="2451572" cx="2686635"/>
            <a:chOff y="1981750" x="998625"/>
            <a:chExt cy="2745321" cx="3008549"/>
          </a:xfrm>
        </p:grpSpPr>
        <p:pic>
          <p:nvPicPr>
            <p:cNvPr id="306" name="Shape 3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y="1981750" x="1322624"/>
              <a:ext cy="2518524" cx="2684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Shape 3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y="4349671" x="998625"/>
              <a:ext cy="377399" cx="199145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8" name="Shape 308"/>
          <p:cNvCxnSpPr/>
          <p:nvPr/>
        </p:nvCxnSpPr>
        <p:spPr>
          <a:xfrm>
            <a:off y="2496599" x="4283675"/>
            <a:ext cy="0" cx="1068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grpSp>
        <p:nvGrpSpPr>
          <p:cNvPr id="309" name="Shape 309"/>
          <p:cNvGrpSpPr/>
          <p:nvPr/>
        </p:nvGrpSpPr>
        <p:grpSpPr>
          <a:xfrm>
            <a:off y="3443757" x="5590065"/>
            <a:ext cy="1335463" cx="1991622"/>
            <a:chOff y="2868587" x="5578425"/>
            <a:chExt cy="1631598" cx="2433258"/>
          </a:xfrm>
        </p:grpSpPr>
        <p:pic>
          <p:nvPicPr>
            <p:cNvPr id="310" name="Shape 3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y="2868587" x="5578425"/>
              <a:ext cy="1408999" cx="2280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Shape 311"/>
            <p:cNvSpPr txBox="1"/>
            <p:nvPr/>
          </p:nvSpPr>
          <p:spPr>
            <a:xfrm>
              <a:off y="4277586" x="6706383"/>
              <a:ext cy="222599" cx="1305299"/>
            </a:xfrm>
            <a:prstGeom prst="rect">
              <a:avLst/>
            </a:prstGeom>
            <a:noFill/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sz="1000" lang="en"/>
                <a:t>© kaggle.com</a:t>
              </a:r>
            </a:p>
          </p:txBody>
        </p:sp>
      </p:grpSp>
      <p:pic>
        <p:nvPicPr>
          <p:cNvPr id="312" name="Shape 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680750" x="5704675"/>
            <a:ext cy="1631674" cx="1610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Shape 313"/>
          <p:cNvCxnSpPr/>
          <p:nvPr/>
        </p:nvCxnSpPr>
        <p:spPr>
          <a:xfrm>
            <a:off y="3944999" x="4258650"/>
            <a:ext cy="0" cx="1068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14" name="Shape 314"/>
          <p:cNvCxnSpPr/>
          <p:nvPr/>
        </p:nvCxnSpPr>
        <p:spPr>
          <a:xfrm>
            <a:off y="4254825" x="2467700"/>
            <a:ext cy="371999" cx="8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315" name="Shape 315"/>
          <p:cNvSpPr txBox="1"/>
          <p:nvPr/>
        </p:nvSpPr>
        <p:spPr>
          <a:xfrm>
            <a:off y="4603500" x="1595750"/>
            <a:ext cy="540000" cx="1751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2400" lang="en">
                <a:solidFill>
                  <a:srgbClr val="C30000"/>
                </a:solidFill>
              </a:rPr>
              <a:t>Your Task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y="2118725" x="7667400"/>
            <a:ext cy="624000" cx="1610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sz="1800" lang="en"/>
              <a:t>Style</a:t>
            </a:r>
          </a:p>
          <a:p>
            <a:pPr>
              <a:spcBef>
                <a:spcPts val="0"/>
              </a:spcBef>
              <a:buNone/>
            </a:pPr>
            <a:r>
              <a:rPr b="1" sz="1800" lang="en"/>
              <a:t>Recognition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1" name="Shape 321"/>
          <p:cNvSpPr/>
          <p:nvPr/>
        </p:nvSpPr>
        <p:spPr>
          <a:xfrm>
            <a:off y="2504375" x="808575"/>
            <a:ext cy="118500" cx="448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>
            <a:off y="3576875" x="656975"/>
            <a:ext cy="118799" cx="416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y="4514600" x="752425"/>
            <a:ext cy="134700" cx="431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From ImageNet to Style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Simply change a few lines in the layer definition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y="2354275" x="6467200"/>
            <a:ext cy="614699" cx="2373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Input: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	A different source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y="3837425" x="6467200"/>
            <a:ext cy="614699" cx="2621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Last Layer: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A different classifier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y="2110275" x="457200"/>
            <a:ext cy="2750100" cx="314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"ilsvrc12_train_leveldb"</a:t>
            </a:r>
          </a:p>
          <a:p>
            <a:pPr algn="l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rt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rt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rtl="0" lvl="0">
              <a:spcBef>
                <a:spcPts val="0"/>
              </a:spcBef>
              <a:buNone/>
            </a:pP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"fc8"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INNER_PRODUCT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  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weight_decay: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1000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y="2110275" x="3326800"/>
            <a:ext cy="2750100" cx="314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"style_leveldb"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rtl="0" lvl="0">
              <a:spcBef>
                <a:spcPts val="0"/>
              </a:spcBef>
              <a:buNone/>
            </a:pP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"fc8-style"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INNER_PRODUCT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blobs_lr: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  </a:t>
            </a:r>
          </a:p>
          <a:p>
            <a:pPr rtl="0" lvl="0">
              <a:spcBef>
                <a:spcPts val="0"/>
              </a:spcBef>
              <a:buNone/>
            </a:pP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weight_decay: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b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b="1" sz="9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20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spcBef>
                <a:spcPts val="0"/>
              </a:spcBef>
              <a:buNone/>
            </a:pPr>
            <a:r>
              <a:rPr sz="9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30" name="Shape 330"/>
          <p:cNvSpPr/>
          <p:nvPr/>
        </p:nvSpPr>
        <p:spPr>
          <a:xfrm>
            <a:off y="2504400" x="3096375"/>
            <a:ext cy="118500" cx="297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y="3576875" x="3096375"/>
            <a:ext cy="118500" cx="297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y="4514600" x="3096375"/>
            <a:ext cy="125100" cx="297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y="3471425" x="4808300"/>
            <a:ext cy="329699" cx="1907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900" lang="en">
                <a:solidFill>
                  <a:srgbClr val="C30000"/>
                </a:solidFill>
              </a:rPr>
              <a:t>new name = new params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y="1200150" x="526825"/>
            <a:ext cy="3725699" cx="8555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marR="0" indent="0"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sz="16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caffe train</a:t>
            </a:r>
            <a:r>
              <a:rPr sz="1600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600" lang="en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models/finetune_flickr_style/solver.prototxt</a:t>
            </a:r>
          </a:p>
          <a:p>
            <a:pPr algn="l" rtl="0" marR="0" indent="0" mar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sz="1600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-weights bvlc_reference_caffenet.caffemodel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sz="1800" lang="en"/>
              <a:t>Under the hood (loosely speaking):</a:t>
            </a:r>
          </a:p>
          <a:p>
            <a:pPr rtl="0" indent="0" marL="0">
              <a:spcBef>
                <a:spcPts val="0"/>
              </a:spcBef>
              <a:buNone/>
            </a:pPr>
            <a:r>
              <a:rPr sz="1800" lang="en"/>
              <a:t>  </a:t>
            </a: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net = new Caffe::Net(</a:t>
            </a:r>
            <a:br>
              <a:rPr sz="1800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"style_solver.prototxt");</a:t>
            </a:r>
          </a:p>
          <a:p>
            <a:pPr rtl="0" indent="0" marL="0">
              <a:spcBef>
                <a:spcPts val="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net.CopyTrainedNetFrom(</a:t>
            </a:r>
          </a:p>
          <a:p>
            <a:pPr rtl="0" indent="0" marL="0">
              <a:spcBef>
                <a:spcPts val="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    pretrained_model);</a:t>
            </a:r>
          </a:p>
          <a:p>
            <a:pPr indent="0" marL="0">
              <a:spcBef>
                <a:spcPts val="0"/>
              </a:spcBef>
              <a:buNone/>
            </a:pPr>
            <a:r>
              <a:rPr sz="1800" lang="en">
                <a:latin typeface="Courier New"/>
                <a:ea typeface="Courier New"/>
                <a:cs typeface="Courier New"/>
                <a:sym typeface="Courier New"/>
              </a:rPr>
              <a:t> solver.Solve(net);</a:t>
            </a:r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 ImageNet to Style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53075" x="7411700"/>
            <a:ext cy="3009900" cx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y="1949100" x="457200"/>
            <a:ext cy="1245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(Example)</a:t>
            </a:r>
          </a:p>
          <a:p>
            <a:pPr algn="ctr"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Fine-tuning from ImageNet to Style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LOSS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Loss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17275" x="457200"/>
            <a:ext cy="2386599" cx="22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y="1448875" x="457200"/>
            <a:ext cy="457200" cx="3083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800" lang="en"/>
              <a:t>What kind of model is this?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2" name="Shape 362"/>
          <p:cNvSpPr txBox="1"/>
          <p:nvPr/>
        </p:nvSpPr>
        <p:spPr>
          <a:xfrm>
            <a:off y="1245850" x="653395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Classification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SOFTMAX_LOSS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HINGE_LOSS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Linear Regression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EUCLIDEAN_LOSS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rtl="0"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Attributes / Multiclassification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SIGMOID_CROSS_ENTROPY_LOSS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Others…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C30000"/>
                </a:solidFill>
              </a:rPr>
              <a:t>New Task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C30000"/>
                </a:solidFill>
                <a:latin typeface="Courier New"/>
                <a:ea typeface="Courier New"/>
                <a:cs typeface="Courier New"/>
                <a:sym typeface="Courier New"/>
              </a:rPr>
              <a:t>NEW_LOSS</a:t>
            </a:r>
          </a:p>
        </p:txBody>
      </p:sp>
      <p:sp>
        <p:nvSpPr>
          <p:cNvPr id="363" name="Shape 36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Loss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17275" x="457200"/>
            <a:ext cy="2386599" cx="22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y="1448875" x="457200"/>
            <a:ext cy="457200" cx="3083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What kind of model is this?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y="4562100" x="457200"/>
            <a:ext cy="457200" cx="385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Who knows! Need a </a:t>
            </a:r>
            <a:r>
              <a:rPr b="1" sz="1800" lang="en"/>
              <a:t>loss function</a:t>
            </a:r>
            <a:r>
              <a:rPr sz="1800" lang="en"/>
              <a:t>.</a:t>
            </a:r>
          </a:p>
        </p:txBody>
      </p:sp>
      <p:grpSp>
        <p:nvGrpSpPr>
          <p:cNvPr id="367" name="Shape 367"/>
          <p:cNvGrpSpPr/>
          <p:nvPr/>
        </p:nvGrpSpPr>
        <p:grpSpPr>
          <a:xfrm>
            <a:off y="1245850" x="3654825"/>
            <a:ext cy="3245725" cx="2346300"/>
            <a:chOff y="1158150" x="5511850"/>
            <a:chExt cy="3245725" cx="2346300"/>
          </a:xfrm>
        </p:grpSpPr>
        <p:pic>
          <p:nvPicPr>
            <p:cNvPr id="368" name="Shape 3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y="1158150" x="5511850"/>
              <a:ext cy="3245725" cx="2346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Shape 369"/>
            <p:cNvSpPr txBox="1"/>
            <p:nvPr/>
          </p:nvSpPr>
          <p:spPr>
            <a:xfrm>
              <a:off y="1233025" x="6056050"/>
              <a:ext cy="457200" cx="1802100"/>
            </a:xfrm>
            <a:prstGeom prst="rect">
              <a:avLst/>
            </a:prstGeom>
            <a:noFill/>
            <a:ln>
              <a:noFill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sz="1100" lang="en">
                  <a:latin typeface="Georgia"/>
                  <a:ea typeface="Georgia"/>
                  <a:cs typeface="Georgia"/>
                  <a:sym typeface="Georgia"/>
                </a:rPr>
                <a:t>loss (LOSS_TYPE)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/>
              <a:t>Loss function</a:t>
            </a:r>
            <a:r>
              <a:rPr lang="en"/>
              <a:t> determines the learning task.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Given data D, a Net typically minimizes: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Loss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409000" x="1927475"/>
            <a:ext cy="1307975" cx="528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y="3849050" x="3311775"/>
            <a:ext cy="457200" cx="2481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Data term: error averaged over instances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y="3849050" x="5967575"/>
            <a:ext cy="457200" cx="1574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Regularization term: penalize large weights to improve generalization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Loss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The data error term                   is computed by Net::Forward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Loss is computed as the output of Layers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Pick the loss to suit the task – many different losses for different needs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68150" x="4548525"/>
            <a:ext cy="559674" cx="13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en"/>
              <a:t>What is Deep Learning? 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y="1813050" x="558150"/>
            <a:ext cy="1517400" cx="4511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Compositional Models</a:t>
            </a:r>
          </a:p>
          <a:p>
            <a:pPr>
              <a:spcBef>
                <a:spcPts val="0"/>
              </a:spcBef>
              <a:buNone/>
            </a:pPr>
            <a:r>
              <a:rPr sz="2400" lang="en"/>
              <a:t>Learned End-to-End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Softmax Loss Layer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Multinomial logistic regression: used for predicting a single class of K mutually exclusive classes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615487" x="4992950"/>
            <a:ext cy="990624" cx="2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926725" x="4055025"/>
            <a:ext cy="492500" cx="42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/>
        </p:nvSpPr>
        <p:spPr>
          <a:xfrm>
            <a:off y="2985350" x="1015975"/>
            <a:ext cy="2158199" cx="2546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SOFTMAX_LOSS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Sigmoid Cross-Entropy Loss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Binary logistic regression: used for predicting K independent probability values in [0, 1]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22775" x="4412800"/>
            <a:ext cy="804999" cx="46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780900" x="5472712"/>
            <a:ext cy="564200" cx="27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y="2985350" x="322375"/>
            <a:ext cy="1709699" cx="4005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SIGMOID_CROSS_ENTROPY_LOSS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Euclidean Loss</a:t>
            </a:r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 loss for regressing to real-valued labels [-inf, inf]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29175" x="4011250"/>
            <a:ext cy="912424" cx="28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/>
        </p:nvSpPr>
        <p:spPr>
          <a:xfrm>
            <a:off y="2985350" x="322375"/>
            <a:ext cy="1709699" cx="4005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Multiple loss layers</a:t>
            </a:r>
          </a:p>
        </p:txBody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y="1200150" x="457200"/>
            <a:ext cy="3725699" cx="591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Your network can contain as many loss functions as you want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Reconstruction and Classification: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879512" x="523600"/>
            <a:ext cy="912424" cx="28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802312" x="3727937"/>
            <a:ext cy="1066800" cx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/>
        </p:nvSpPr>
        <p:spPr>
          <a:xfrm>
            <a:off y="1731650" x="5988600"/>
            <a:ext cy="2344499" cx="3155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"reconstructions"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"class-preds"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"class-labels"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4178562" x="3399475"/>
            <a:ext cy="314325" cx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Multiple loss layers</a:t>
            </a: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“*_LOSS” layers have a default loss weight of 1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y="2589150" x="1240650"/>
            <a:ext cy="1709699" cx="2634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y="2665350" x="5203050"/>
            <a:ext cy="1709699" cx="252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1.0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y="2986800" x="4205100"/>
            <a:ext cy="457200" cx="830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==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" name="Shape 4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5" name="Shape 435"/>
          <p:cNvSpPr txBox="1"/>
          <p:nvPr/>
        </p:nvSpPr>
        <p:spPr>
          <a:xfrm>
            <a:off y="1131900" x="6062750"/>
            <a:ext cy="4011600" cx="3155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rtl="0" lv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"reconstructions"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"recon-loss"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lnSpc>
                <a:spcPct val="116666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SOFTMAX_LOSS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"class-preds"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"class-labels"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"class-loss"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100.0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</a:p>
        </p:txBody>
      </p:sp>
      <p:sp>
        <p:nvSpPr>
          <p:cNvPr id="436" name="Shape 4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Multiple loss layers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y="1200150" x="457200"/>
            <a:ext cy="3725699" cx="570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Give each loss its own weight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E.g. give higher priority to classification error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808075" x="295000"/>
            <a:ext cy="912424" cx="28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808062" x="4252987"/>
            <a:ext cy="1066800" cx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4107125" x="3187475"/>
            <a:ext cy="314325" cx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y="4036675" x="348275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2400" lang="en">
                <a:solidFill>
                  <a:srgbClr val="FF0000"/>
                </a:solidFill>
              </a:rPr>
              <a:t>100</a:t>
            </a:r>
            <a:r>
              <a:rPr sz="2400" lang="en">
                <a:solidFill>
                  <a:srgbClr val="FF0000"/>
                </a:solidFill>
              </a:rPr>
              <a:t>*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6" name="Shape 446"/>
          <p:cNvSpPr txBox="1"/>
          <p:nvPr/>
        </p:nvSpPr>
        <p:spPr>
          <a:xfrm>
            <a:off y="2469650" x="3957200"/>
            <a:ext cy="2750100" cx="2017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"diff"</a:t>
            </a:r>
            <a:b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ELTWISE</a:t>
            </a:r>
            <a:b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"diff"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eltwise_param 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op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SUM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coeff: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</a:p>
          <a:p>
            <a:pPr algn="l" rt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coeff: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-1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y="2719400" x="517775"/>
            <a:ext cy="2250599" cx="3000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EUCLIDEAN_LOSS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"pred"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"label"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"euclidean_loss"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1.0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48" name="Shape 44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Any layer can produce a loss!</a:t>
            </a:r>
          </a:p>
        </p:txBody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y="1047750" x="457200"/>
            <a:ext cy="1193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064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800" lang="en"/>
              <a:t>Just add </a:t>
            </a:r>
            <a:r>
              <a:rPr sz="2800" lang="en">
                <a:latin typeface="Courier New"/>
                <a:ea typeface="Courier New"/>
                <a:cs typeface="Courier New"/>
                <a:sym typeface="Courier New"/>
              </a:rPr>
              <a:t>loss_weight: 1.0</a:t>
            </a:r>
            <a:r>
              <a:rPr sz="2800" lang="en"/>
              <a:t> to have a</a:t>
            </a:r>
            <a:br>
              <a:rPr sz="2800" lang="en"/>
            </a:br>
            <a:r>
              <a:rPr sz="2800" lang="en"/>
              <a:t>layer’s output be incorporated into the loss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y="2172825" x="6144000"/>
            <a:ext cy="3000000" cx="3538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layers 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"loss"</a:t>
            </a:r>
            <a:b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POWER</a:t>
            </a:r>
            <a:b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"diff"</a:t>
            </a:r>
            <a:b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"euclidean_loss"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power_param 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power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# = 1/(2N)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loss_weight:</a:t>
            </a: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0.0078125</a:t>
            </a:r>
            <a:b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y="3444225" x="3263400"/>
            <a:ext cy="457200" cx="830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==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y="2393437" x="413980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 txBox="1"/>
          <p:nvPr/>
        </p:nvSpPr>
        <p:spPr>
          <a:xfrm>
            <a:off y="2190750" x="410325"/>
            <a:ext cy="457200" cx="2491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 = || pred - label ||^2 / (2N)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y="2190750" x="4097000"/>
            <a:ext cy="457200" cx="1602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diff = pred - label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y="2190750" x="6278525"/>
            <a:ext cy="457200" cx="1810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 = || diff ||^2 / (2N)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y="3444225" x="5699300"/>
            <a:ext cy="457200" cx="830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+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SOLVER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6" name="Shape 466"/>
          <p:cNvSpPr txBox="1"/>
          <p:nvPr>
            <p:ph idx="1" type="body"/>
          </p:nvPr>
        </p:nvSpPr>
        <p:spPr>
          <a:xfrm>
            <a:off y="3776550" x="597600"/>
            <a:ext cy="1307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Coordinates forward / backward, weight updates, and scoring.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 txBox="1"/>
          <p:nvPr>
            <p:ph idx="2" type="body"/>
          </p:nvPr>
        </p:nvSpPr>
        <p:spPr>
          <a:xfrm>
            <a:off y="1200150" x="457200"/>
            <a:ext cy="1307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/>
              <a:t>Solver</a:t>
            </a:r>
            <a:r>
              <a:rPr lang="en"/>
              <a:t> optimizes the network weights W</a:t>
            </a:r>
            <a:br>
              <a:rPr lang="en"/>
            </a:br>
            <a:r>
              <a:rPr lang="en"/>
              <a:t>to minimize the loss L(W) over the data D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Solver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508150" x="1927475"/>
            <a:ext cy="1307975" cx="528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Computes parameter update         , formed from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The stochastic error gradient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The regularization gradient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Particulars to each solving method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Solver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460975" x="1927475"/>
            <a:ext cy="1422055" cx="52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92550" x="5913050"/>
            <a:ext cy="628650" cx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150375" x="5478775"/>
            <a:ext cy="513274" cx="69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663648" x="5218775"/>
            <a:ext cy="452722" cx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en"/>
              <a:t>What is Deep Learning? 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63367" x="589999"/>
            <a:ext cy="4062354" cx="54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y="1516675" x="6348025"/>
            <a:ext cy="2382900" cx="2595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/>
              <a:t>Vast space of models!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Caffe models are loss-driven: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supervised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unsupervised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y="4606700" x="6436525"/>
            <a:ext cy="479100" cx="2483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200" lang="en" i="1"/>
              <a:t>slide credit Marc’aurelio Ranzato, CVPR ‘14 tutorial.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Stochastic gradient descent, with momentum</a:t>
            </a:r>
          </a:p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solver_type: SGD</a:t>
            </a:r>
          </a:p>
          <a:p>
            <a:pPr algn="l" rtl="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SGD Solver</a:t>
            </a: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44150" x="3101325"/>
            <a:ext cy="1495425" cx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y="10477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“AlexNet” [1] training strategy:</a:t>
            </a:r>
          </a:p>
          <a:p>
            <a:pPr algn="l" rtl="0" lvl="1" marR="0" indent="-3810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Use momentum 0.9</a:t>
            </a:r>
          </a:p>
          <a:p>
            <a:pPr algn="l" rtl="0" lvl="1" marR="0" indent="-3810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Initialize learning rate at 0.01</a:t>
            </a:r>
          </a:p>
          <a:p>
            <a:pPr algn="l" rtl="0" lvl="1" marR="0" indent="-3810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Periodically drop learning rate by a factor of 10</a:t>
            </a:r>
          </a:p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Just a few lines of Caffe solver specification:</a:t>
            </a:r>
          </a:p>
          <a:p>
            <a:pPr algn="l" rtl="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y="4613075" x="256275"/>
            <a:ext cy="503399" cx="8966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>
                <a:solidFill>
                  <a:srgbClr val="232323"/>
                </a:solidFill>
              </a:rPr>
              <a:t>[1] A. Krizhevsky, I. Sutskever, and G. Hinton. </a:t>
            </a:r>
            <a:r>
              <a:rPr sz="1100" lang="en">
                <a:solidFill>
                  <a:srgbClr val="C30000"/>
                </a:solidFill>
                <a:hlinkClick r:id="rId3"/>
              </a:rPr>
              <a:t>ImageNet Classification with Deep Convolutional Neural Networks</a:t>
            </a:r>
            <a:r>
              <a:rPr sz="1100" lang="en">
                <a:solidFill>
                  <a:srgbClr val="232323"/>
                </a:solidFill>
              </a:rPr>
              <a:t>. </a:t>
            </a:r>
            <a:r>
              <a:rPr sz="1100" lang="en" i="1">
                <a:solidFill>
                  <a:srgbClr val="232323"/>
                </a:solidFill>
              </a:rPr>
              <a:t>Advances in Neural Information Processing Systems</a:t>
            </a:r>
            <a:r>
              <a:rPr sz="1100" lang="en">
                <a:solidFill>
                  <a:srgbClr val="232323"/>
                </a:solidFill>
              </a:rPr>
              <a:t>, 2012.</a:t>
            </a:r>
          </a:p>
        </p:txBody>
      </p:sp>
      <p:sp>
        <p:nvSpPr>
          <p:cNvPr id="493" name="Shape 49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SGD Solver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y="2384100" x="3239625"/>
            <a:ext cy="3000000" cx="3000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base_lr: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0.01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lr_policy: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"step"</a:t>
            </a:r>
          </a:p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gamma: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0.1         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stepsize: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100000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max_iter: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350000</a:t>
            </a:r>
          </a:p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momentum: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0.9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y="1200150" x="457200"/>
            <a:ext cy="3301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Nesterov’s accelerated gradient [1]</a:t>
            </a:r>
          </a:p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solver_type: NESTEROV</a:t>
            </a:r>
          </a:p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Proven to have optimal convergence rate          for convex problems  </a:t>
            </a:r>
          </a:p>
          <a:p>
            <a:pPr algn="l" rtl="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 txBox="1"/>
          <p:nvPr/>
        </p:nvSpPr>
        <p:spPr>
          <a:xfrm>
            <a:off y="4669550" x="308575"/>
            <a:ext cy="413100" cx="8451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>
                <a:solidFill>
                  <a:srgbClr val="232323"/>
                </a:solidFill>
              </a:rPr>
              <a:t>[1] Y. Nesterov. </a:t>
            </a:r>
            <a:r>
              <a:rPr sz="1100" lang="en">
                <a:solidFill>
                  <a:srgbClr val="C30000"/>
                </a:solidFill>
              </a:rPr>
              <a:t>A Method of Solving a Convex Programming Problem with Convergence Rate </a:t>
            </a:r>
            <a:r>
              <a:rPr sz="1300" lang="en">
                <a:solidFill>
                  <a:srgbClr val="C30000"/>
                </a:solidFill>
              </a:rPr>
              <a:t>(1/</a:t>
            </a:r>
            <a:r>
              <a:rPr sz="1100" lang="en">
                <a:solidFill>
                  <a:srgbClr val="C30000"/>
                </a:solidFill>
              </a:rPr>
              <a:t>sqrt(</a:t>
            </a:r>
            <a:r>
              <a:rPr sz="1300" lang="en">
                <a:solidFill>
                  <a:srgbClr val="C30000"/>
                </a:solidFill>
              </a:rPr>
              <a:t>k))</a:t>
            </a:r>
            <a:r>
              <a:rPr sz="1100" lang="en">
                <a:solidFill>
                  <a:srgbClr val="232323"/>
                </a:solidFill>
              </a:rPr>
              <a:t>. </a:t>
            </a:r>
            <a:r>
              <a:rPr sz="1100" lang="en" i="1">
                <a:solidFill>
                  <a:srgbClr val="232323"/>
                </a:solidFill>
              </a:rPr>
              <a:t>Soviet Mathematics Doklady</a:t>
            </a:r>
            <a:r>
              <a:rPr sz="1100" lang="en">
                <a:solidFill>
                  <a:srgbClr val="232323"/>
                </a:solidFill>
              </a:rPr>
              <a:t>, 1983.</a:t>
            </a:r>
          </a:p>
        </p:txBody>
      </p:sp>
      <p:sp>
        <p:nvSpPr>
          <p:cNvPr id="501" name="Shape 5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NAG Solver</a:t>
            </a:r>
          </a:p>
        </p:txBody>
      </p:sp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358500" x="2867025"/>
            <a:ext cy="1143000" cx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Shape 5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261250" x="7987650"/>
            <a:ext cy="412525" cx="9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Adaptive gradient (Duchi et al. [1])</a:t>
            </a:r>
          </a:p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solver_type: ADAGRAD</a:t>
            </a:r>
          </a:p>
          <a:p>
            <a:pPr algn="l" rtl="0" lvl="0" marR="0" indent="-4191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Attempts to automatically scale gradients based on historical gradients</a:t>
            </a:r>
          </a:p>
          <a:p>
            <a:pPr algn="l" rtl="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AdaGrad Solver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272800" x="2271700"/>
            <a:ext cy="1181100" cx="4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y="4669550" x="308575"/>
            <a:ext cy="413100" cx="8451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>
                <a:solidFill>
                  <a:srgbClr val="232323"/>
                </a:solidFill>
              </a:rPr>
              <a:t>[1] J. Duchi, E. Hazan, and Y. Singer. </a:t>
            </a:r>
            <a:r>
              <a:rPr sz="1100" lang="en">
                <a:solidFill>
                  <a:srgbClr val="C30000"/>
                </a:solidFill>
                <a:hlinkClick r:id="rId4"/>
              </a:rPr>
              <a:t>Adaptive Subgradient Methods for Online Learning and Stochastic Optimization</a:t>
            </a:r>
            <a:r>
              <a:rPr sz="1100" lang="en">
                <a:solidFill>
                  <a:srgbClr val="232323"/>
                </a:solidFill>
              </a:rPr>
              <a:t>. </a:t>
            </a:r>
            <a:r>
              <a:rPr sz="1100" lang="en" i="1">
                <a:solidFill>
                  <a:srgbClr val="232323"/>
                </a:solidFill>
              </a:rPr>
              <a:t>The Journal of Machine Learning Research</a:t>
            </a:r>
            <a:r>
              <a:rPr sz="1100" lang="en">
                <a:solidFill>
                  <a:srgbClr val="232323"/>
                </a:solidFill>
              </a:rPr>
              <a:t>, 2011.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6" name="Shape 516"/>
          <p:cNvSpPr txBox="1"/>
          <p:nvPr/>
        </p:nvSpPr>
        <p:spPr>
          <a:xfrm>
            <a:off y="1113350" x="359375"/>
            <a:ext cy="1313999" cx="8512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13:36:30.007884 24952 solver.cpp:232] Iteration 65000, loss = 64.1627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13:36:30.007922 24952 solver.cpp:251] Iteration 65000, Testing net (#0) # train set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13:36:33.019305 24952 solver.cpp:289] Test loss: </a:t>
            </a:r>
            <a:r>
              <a:rPr b="1"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63.217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13:36:33.019356 24952 solver.cpp:302]     Test net output #0: cross_entropy_loss = 63.217 (* 1 = 63.217 loss)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13:36:33.019773 24952 solver.cpp:302]     Test net output #1: l2_error = 2.40951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y="813375" x="33690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 txBox="1"/>
          <p:nvPr/>
        </p:nvSpPr>
        <p:spPr>
          <a:xfrm>
            <a:off y="740375" x="359375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AdaGrad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SGD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Nesterov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y="2720925" x="336900"/>
            <a:ext cy="1095000" cx="874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13:35:20.426187 20072 solver.cpp:232] Iteration 65000, loss = 61.5498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13:35:20.426218 20072 solver.cpp:251] Iteration 65000, Testing net (#0) # train set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13:35:22.780092 20072 solver.cpp:289] Test loss: </a:t>
            </a:r>
            <a:r>
              <a:rPr b="1"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60.8301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13:35:22.780138 20072 solver.cpp:302]     Test net output #0: cross_entropy_loss = 60.8301 (* 1 = 60.8301 loss)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13:35:22.780146 20072 solver.cpp:302]     Test net output #1: l2_error = 2.02321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y="2206725" x="359375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 txBox="1"/>
          <p:nvPr/>
        </p:nvSpPr>
        <p:spPr>
          <a:xfrm>
            <a:off y="3470925" x="336900"/>
            <a:ext cy="2253300" cx="8355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45000"/>
              </a:lnSpc>
              <a:spcBef>
                <a:spcPts val="0"/>
              </a:spcBef>
              <a:buNone/>
            </a:pP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13:36:52.466069 22488 solver.cpp:232] Iteration 65000, loss = 59.9389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13:36:52.466099 22488 solver.cpp:251] Iteration 65000, Testing net (#0) # train set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13:36:55.068370 22488 solver.cpp:289] Test loss: </a:t>
            </a:r>
            <a:r>
              <a:rPr b="1"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59.3663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13:36:55.068410 22488 solver.cpp:302]     Test net output #0: cross_entropy_loss = 59.3663 (* 1 = 59.3663 loss)</a:t>
            </a:r>
            <a:b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900"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13:36:55.068418 22488 solver.cpp:302]     Test net output #1: l2_error = 1.79998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y="600000" x="2453825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 txBox="1"/>
          <p:nvPr>
            <p:ph type="title"/>
          </p:nvPr>
        </p:nvSpPr>
        <p:spPr>
          <a:xfrm>
            <a:off y="23078" x="359375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Solver Showdown: </a:t>
            </a:r>
            <a:r>
              <a:rPr b="0" sz="3200" lang="en"/>
              <a:t>MNIST Autoencoder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DAG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Nets are DAGs</a:t>
            </a:r>
          </a:p>
        </p:txBody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y="1200150" x="457200"/>
            <a:ext cy="10449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Modern deep learning approaches to vision have a mostly linear structure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y="2528075" x="152388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Data</a:t>
            </a:r>
          </a:p>
        </p:txBody>
      </p:sp>
      <p:sp>
        <p:nvSpPr>
          <p:cNvPr id="536" name="Shape 536"/>
          <p:cNvSpPr/>
          <p:nvPr/>
        </p:nvSpPr>
        <p:spPr>
          <a:xfrm>
            <a:off y="2528075" x="994882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Con-volve</a:t>
            </a:r>
          </a:p>
        </p:txBody>
      </p:sp>
      <p:sp>
        <p:nvSpPr>
          <p:cNvPr id="537" name="Shape 537"/>
          <p:cNvSpPr/>
          <p:nvPr/>
        </p:nvSpPr>
        <p:spPr>
          <a:xfrm>
            <a:off y="2528075" x="1837377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Pool</a:t>
            </a:r>
          </a:p>
        </p:txBody>
      </p:sp>
      <p:sp>
        <p:nvSpPr>
          <p:cNvPr id="538" name="Shape 538"/>
          <p:cNvSpPr/>
          <p:nvPr/>
        </p:nvSpPr>
        <p:spPr>
          <a:xfrm>
            <a:off y="2528075" x="4141982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Con-volve</a:t>
            </a:r>
          </a:p>
        </p:txBody>
      </p:sp>
      <p:sp>
        <p:nvSpPr>
          <p:cNvPr id="539" name="Shape 539"/>
          <p:cNvSpPr/>
          <p:nvPr/>
        </p:nvSpPr>
        <p:spPr>
          <a:xfrm>
            <a:off y="2528075" x="4984464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Pool</a:t>
            </a:r>
          </a:p>
        </p:txBody>
      </p:sp>
      <p:sp>
        <p:nvSpPr>
          <p:cNvPr id="540" name="Shape 540"/>
          <p:cNvSpPr/>
          <p:nvPr/>
        </p:nvSpPr>
        <p:spPr>
          <a:xfrm>
            <a:off y="2528075" x="6669485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Inner Prod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y="2601875" x="3507775"/>
            <a:ext cy="457200" cx="368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542" name="Shape 542"/>
          <p:cNvSpPr/>
          <p:nvPr/>
        </p:nvSpPr>
        <p:spPr>
          <a:xfrm>
            <a:off y="2528075" x="2679877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Rect-ify</a:t>
            </a:r>
          </a:p>
        </p:txBody>
      </p:sp>
      <p:sp>
        <p:nvSpPr>
          <p:cNvPr id="543" name="Shape 543"/>
          <p:cNvSpPr/>
          <p:nvPr/>
        </p:nvSpPr>
        <p:spPr>
          <a:xfrm>
            <a:off y="2528075" x="5826977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Rect-ify</a:t>
            </a:r>
          </a:p>
        </p:txBody>
      </p:sp>
      <p:sp>
        <p:nvSpPr>
          <p:cNvPr id="544" name="Shape 544"/>
          <p:cNvSpPr/>
          <p:nvPr/>
        </p:nvSpPr>
        <p:spPr>
          <a:xfrm>
            <a:off y="2528075" x="7511963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Pre-</a:t>
            </a:r>
          </a:p>
          <a:p>
            <a:pPr rtl="0" lvl="0">
              <a:spcBef>
                <a:spcPts val="0"/>
              </a:spcBef>
              <a:buNone/>
            </a:pPr>
            <a:r>
              <a:rPr sz="1100" lang="en"/>
              <a:t>dict</a:t>
            </a:r>
          </a:p>
        </p:txBody>
      </p:sp>
      <p:cxnSp>
        <p:nvCxnSpPr>
          <p:cNvPr id="545" name="Shape 545"/>
          <p:cNvCxnSpPr>
            <a:stCxn id="535" idx="3"/>
            <a:endCxn id="536" idx="1"/>
          </p:cNvCxnSpPr>
          <p:nvPr/>
        </p:nvCxnSpPr>
        <p:spPr>
          <a:xfrm>
            <a:off y="2830475" x="735588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46" name="Shape 546"/>
          <p:cNvCxnSpPr/>
          <p:nvPr/>
        </p:nvCxnSpPr>
        <p:spPr>
          <a:xfrm>
            <a:off y="2830475" x="1578125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47" name="Shape 547"/>
          <p:cNvCxnSpPr/>
          <p:nvPr/>
        </p:nvCxnSpPr>
        <p:spPr>
          <a:xfrm>
            <a:off y="2830475" x="2367975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48" name="Shape 548"/>
          <p:cNvCxnSpPr/>
          <p:nvPr/>
        </p:nvCxnSpPr>
        <p:spPr>
          <a:xfrm>
            <a:off y="2830475" x="3263063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49" name="Shape 549"/>
          <p:cNvCxnSpPr/>
          <p:nvPr/>
        </p:nvCxnSpPr>
        <p:spPr>
          <a:xfrm>
            <a:off y="2830475" x="3861988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50" name="Shape 550"/>
          <p:cNvCxnSpPr>
            <a:stCxn id="538" idx="3"/>
            <a:endCxn id="539" idx="1"/>
          </p:cNvCxnSpPr>
          <p:nvPr/>
        </p:nvCxnSpPr>
        <p:spPr>
          <a:xfrm>
            <a:off y="2830475" x="4725182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51" name="Shape 551"/>
          <p:cNvCxnSpPr>
            <a:stCxn id="543" idx="3"/>
            <a:endCxn id="540" idx="1"/>
          </p:cNvCxnSpPr>
          <p:nvPr/>
        </p:nvCxnSpPr>
        <p:spPr>
          <a:xfrm>
            <a:off y="2830475" x="6410177"/>
            <a:ext cy="0" cx="259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52" name="Shape 552"/>
          <p:cNvCxnSpPr>
            <a:stCxn id="539" idx="3"/>
            <a:endCxn id="543" idx="1"/>
          </p:cNvCxnSpPr>
          <p:nvPr/>
        </p:nvCxnSpPr>
        <p:spPr>
          <a:xfrm>
            <a:off y="2830475" x="5567664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53" name="Shape 553"/>
          <p:cNvCxnSpPr>
            <a:stCxn id="540" idx="3"/>
            <a:endCxn id="544" idx="1"/>
          </p:cNvCxnSpPr>
          <p:nvPr/>
        </p:nvCxnSpPr>
        <p:spPr>
          <a:xfrm>
            <a:off y="2830475" x="7252685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554" name="Shape 554"/>
          <p:cNvSpPr/>
          <p:nvPr/>
        </p:nvSpPr>
        <p:spPr>
          <a:xfrm>
            <a:off y="3366275" x="7511963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Label</a:t>
            </a:r>
          </a:p>
        </p:txBody>
      </p:sp>
      <p:sp>
        <p:nvSpPr>
          <p:cNvPr id="555" name="Shape 555"/>
          <p:cNvSpPr/>
          <p:nvPr/>
        </p:nvSpPr>
        <p:spPr>
          <a:xfrm>
            <a:off y="2892875" x="8354463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Loss</a:t>
            </a:r>
          </a:p>
        </p:txBody>
      </p:sp>
      <p:cxnSp>
        <p:nvCxnSpPr>
          <p:cNvPr id="556" name="Shape 556"/>
          <p:cNvCxnSpPr>
            <a:stCxn id="544" idx="3"/>
            <a:endCxn id="555" idx="1"/>
          </p:cNvCxnSpPr>
          <p:nvPr/>
        </p:nvCxnSpPr>
        <p:spPr>
          <a:xfrm>
            <a:off y="2830475" x="8095163"/>
            <a:ext cy="36480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57" name="Shape 557"/>
          <p:cNvCxnSpPr>
            <a:stCxn id="554" idx="3"/>
            <a:endCxn id="555" idx="1"/>
          </p:cNvCxnSpPr>
          <p:nvPr/>
        </p:nvCxnSpPr>
        <p:spPr>
          <a:xfrm rot="10800000" flipH="1">
            <a:off y="3195275" x="8095163"/>
            <a:ext cy="47340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" name="Shape 5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Nets are DAGs</a:t>
            </a:r>
          </a:p>
        </p:txBody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y="1200150" x="457200"/>
            <a:ext cy="10449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Modern deep learning approaches to vision have a mostly linear structure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But Caffe nets can have any arbitrary directed acyclic graph (DAG) structure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/>
        </p:nvSpPr>
        <p:spPr>
          <a:xfrm>
            <a:off y="2528075" x="152388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Data</a:t>
            </a:r>
          </a:p>
        </p:txBody>
      </p:sp>
      <p:sp>
        <p:nvSpPr>
          <p:cNvPr id="565" name="Shape 565"/>
          <p:cNvSpPr/>
          <p:nvPr/>
        </p:nvSpPr>
        <p:spPr>
          <a:xfrm>
            <a:off y="2528075" x="994882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Con-volve</a:t>
            </a:r>
          </a:p>
        </p:txBody>
      </p:sp>
      <p:sp>
        <p:nvSpPr>
          <p:cNvPr id="566" name="Shape 566"/>
          <p:cNvSpPr/>
          <p:nvPr/>
        </p:nvSpPr>
        <p:spPr>
          <a:xfrm>
            <a:off y="2528075" x="1837377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Pool</a:t>
            </a:r>
          </a:p>
        </p:txBody>
      </p:sp>
      <p:sp>
        <p:nvSpPr>
          <p:cNvPr id="567" name="Shape 567"/>
          <p:cNvSpPr/>
          <p:nvPr/>
        </p:nvSpPr>
        <p:spPr>
          <a:xfrm>
            <a:off y="2528075" x="4141982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Con-volve</a:t>
            </a:r>
          </a:p>
        </p:txBody>
      </p:sp>
      <p:sp>
        <p:nvSpPr>
          <p:cNvPr id="568" name="Shape 568"/>
          <p:cNvSpPr/>
          <p:nvPr/>
        </p:nvSpPr>
        <p:spPr>
          <a:xfrm>
            <a:off y="2528075" x="4984464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Pool</a:t>
            </a:r>
          </a:p>
        </p:txBody>
      </p:sp>
      <p:sp>
        <p:nvSpPr>
          <p:cNvPr id="569" name="Shape 569"/>
          <p:cNvSpPr/>
          <p:nvPr/>
        </p:nvSpPr>
        <p:spPr>
          <a:xfrm>
            <a:off y="2528075" x="6669485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Inner Prod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y="2601875" x="3507775"/>
            <a:ext cy="457200" cx="368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571" name="Shape 571"/>
          <p:cNvSpPr/>
          <p:nvPr/>
        </p:nvSpPr>
        <p:spPr>
          <a:xfrm>
            <a:off y="2528075" x="2679877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Rect-ify</a:t>
            </a:r>
          </a:p>
        </p:txBody>
      </p:sp>
      <p:sp>
        <p:nvSpPr>
          <p:cNvPr id="572" name="Shape 572"/>
          <p:cNvSpPr/>
          <p:nvPr/>
        </p:nvSpPr>
        <p:spPr>
          <a:xfrm>
            <a:off y="2528075" x="5826977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Rect-ify</a:t>
            </a:r>
          </a:p>
        </p:txBody>
      </p:sp>
      <p:sp>
        <p:nvSpPr>
          <p:cNvPr id="573" name="Shape 573"/>
          <p:cNvSpPr/>
          <p:nvPr/>
        </p:nvSpPr>
        <p:spPr>
          <a:xfrm>
            <a:off y="2528075" x="7511963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Pre-</a:t>
            </a:r>
          </a:p>
          <a:p>
            <a:pPr rtl="0" lvl="0">
              <a:spcBef>
                <a:spcPts val="0"/>
              </a:spcBef>
              <a:buNone/>
            </a:pPr>
            <a:r>
              <a:rPr sz="1100" lang="en"/>
              <a:t>dict</a:t>
            </a:r>
          </a:p>
        </p:txBody>
      </p:sp>
      <p:cxnSp>
        <p:nvCxnSpPr>
          <p:cNvPr id="574" name="Shape 574"/>
          <p:cNvCxnSpPr>
            <a:stCxn id="564" idx="3"/>
            <a:endCxn id="565" idx="1"/>
          </p:cNvCxnSpPr>
          <p:nvPr/>
        </p:nvCxnSpPr>
        <p:spPr>
          <a:xfrm>
            <a:off y="2830475" x="735588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75" name="Shape 575"/>
          <p:cNvCxnSpPr/>
          <p:nvPr/>
        </p:nvCxnSpPr>
        <p:spPr>
          <a:xfrm>
            <a:off y="2830475" x="1578125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76" name="Shape 576"/>
          <p:cNvCxnSpPr/>
          <p:nvPr/>
        </p:nvCxnSpPr>
        <p:spPr>
          <a:xfrm>
            <a:off y="2830475" x="2367975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77" name="Shape 577"/>
          <p:cNvCxnSpPr/>
          <p:nvPr/>
        </p:nvCxnSpPr>
        <p:spPr>
          <a:xfrm>
            <a:off y="2830475" x="3263063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78" name="Shape 578"/>
          <p:cNvCxnSpPr/>
          <p:nvPr/>
        </p:nvCxnSpPr>
        <p:spPr>
          <a:xfrm>
            <a:off y="2830475" x="3861988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79" name="Shape 579"/>
          <p:cNvCxnSpPr>
            <a:stCxn id="567" idx="3"/>
            <a:endCxn id="568" idx="1"/>
          </p:cNvCxnSpPr>
          <p:nvPr/>
        </p:nvCxnSpPr>
        <p:spPr>
          <a:xfrm>
            <a:off y="2830475" x="4725182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80" name="Shape 580"/>
          <p:cNvCxnSpPr>
            <a:stCxn id="572" idx="3"/>
            <a:endCxn id="569" idx="1"/>
          </p:cNvCxnSpPr>
          <p:nvPr/>
        </p:nvCxnSpPr>
        <p:spPr>
          <a:xfrm>
            <a:off y="2830475" x="6410177"/>
            <a:ext cy="0" cx="259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81" name="Shape 581"/>
          <p:cNvCxnSpPr>
            <a:stCxn id="568" idx="3"/>
            <a:endCxn id="572" idx="1"/>
          </p:cNvCxnSpPr>
          <p:nvPr/>
        </p:nvCxnSpPr>
        <p:spPr>
          <a:xfrm>
            <a:off y="2830475" x="5567664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82" name="Shape 582"/>
          <p:cNvCxnSpPr>
            <a:stCxn id="569" idx="3"/>
            <a:endCxn id="573" idx="1"/>
          </p:cNvCxnSpPr>
          <p:nvPr/>
        </p:nvCxnSpPr>
        <p:spPr>
          <a:xfrm>
            <a:off y="2830475" x="7252685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583" name="Shape 583"/>
          <p:cNvSpPr/>
          <p:nvPr/>
        </p:nvSpPr>
        <p:spPr>
          <a:xfrm>
            <a:off y="3366275" x="7511963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Label</a:t>
            </a:r>
          </a:p>
        </p:txBody>
      </p:sp>
      <p:sp>
        <p:nvSpPr>
          <p:cNvPr id="584" name="Shape 584"/>
          <p:cNvSpPr/>
          <p:nvPr/>
        </p:nvSpPr>
        <p:spPr>
          <a:xfrm>
            <a:off y="2892875" x="8354463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Loss</a:t>
            </a:r>
          </a:p>
        </p:txBody>
      </p:sp>
      <p:cxnSp>
        <p:nvCxnSpPr>
          <p:cNvPr id="585" name="Shape 585"/>
          <p:cNvCxnSpPr>
            <a:stCxn id="573" idx="3"/>
            <a:endCxn id="584" idx="1"/>
          </p:cNvCxnSpPr>
          <p:nvPr/>
        </p:nvCxnSpPr>
        <p:spPr>
          <a:xfrm>
            <a:off y="2830475" x="8095163"/>
            <a:ext cy="36480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586" name="Shape 586"/>
          <p:cNvCxnSpPr>
            <a:stCxn id="583" idx="3"/>
            <a:endCxn id="584" idx="1"/>
          </p:cNvCxnSpPr>
          <p:nvPr/>
        </p:nvCxnSpPr>
        <p:spPr>
          <a:xfrm rot="10800000" flipH="1">
            <a:off y="3195275" x="8095163"/>
            <a:ext cy="47340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Nets are DAGs</a:t>
            </a:r>
          </a:p>
        </p:txBody>
      </p:sp>
      <p:sp>
        <p:nvSpPr>
          <p:cNvPr id="592" name="Shape 592"/>
          <p:cNvSpPr/>
          <p:nvPr/>
        </p:nvSpPr>
        <p:spPr>
          <a:xfrm>
            <a:off y="1063375" x="179350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Data</a:t>
            </a:r>
          </a:p>
        </p:txBody>
      </p:sp>
      <p:sp>
        <p:nvSpPr>
          <p:cNvPr id="593" name="Shape 593"/>
          <p:cNvSpPr/>
          <p:nvPr/>
        </p:nvSpPr>
        <p:spPr>
          <a:xfrm>
            <a:off y="1063375" x="1021845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Con-volve</a:t>
            </a:r>
          </a:p>
        </p:txBody>
      </p:sp>
      <p:sp>
        <p:nvSpPr>
          <p:cNvPr id="594" name="Shape 594"/>
          <p:cNvSpPr/>
          <p:nvPr/>
        </p:nvSpPr>
        <p:spPr>
          <a:xfrm>
            <a:off y="1063375" x="1864339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Pool</a:t>
            </a:r>
          </a:p>
        </p:txBody>
      </p:sp>
      <p:sp>
        <p:nvSpPr>
          <p:cNvPr id="595" name="Shape 595"/>
          <p:cNvSpPr/>
          <p:nvPr/>
        </p:nvSpPr>
        <p:spPr>
          <a:xfrm>
            <a:off y="1063375" x="4168945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Con-volve</a:t>
            </a:r>
          </a:p>
        </p:txBody>
      </p:sp>
      <p:sp>
        <p:nvSpPr>
          <p:cNvPr id="596" name="Shape 596"/>
          <p:cNvSpPr/>
          <p:nvPr/>
        </p:nvSpPr>
        <p:spPr>
          <a:xfrm>
            <a:off y="1063375" x="5011427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Pool</a:t>
            </a:r>
          </a:p>
        </p:txBody>
      </p:sp>
      <p:sp>
        <p:nvSpPr>
          <p:cNvPr id="597" name="Shape 597"/>
          <p:cNvSpPr/>
          <p:nvPr/>
        </p:nvSpPr>
        <p:spPr>
          <a:xfrm>
            <a:off y="1063375" x="6696448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Inner Prod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y="1137175" x="3534738"/>
            <a:ext cy="457200" cx="368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599" name="Shape 599"/>
          <p:cNvSpPr/>
          <p:nvPr/>
        </p:nvSpPr>
        <p:spPr>
          <a:xfrm>
            <a:off y="1063375" x="2706839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Rect-ify</a:t>
            </a:r>
          </a:p>
        </p:txBody>
      </p:sp>
      <p:sp>
        <p:nvSpPr>
          <p:cNvPr id="600" name="Shape 600"/>
          <p:cNvSpPr/>
          <p:nvPr/>
        </p:nvSpPr>
        <p:spPr>
          <a:xfrm>
            <a:off y="1063375" x="5853939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Rect-ify</a:t>
            </a:r>
          </a:p>
        </p:txBody>
      </p:sp>
      <p:sp>
        <p:nvSpPr>
          <p:cNvPr id="601" name="Shape 601"/>
          <p:cNvSpPr/>
          <p:nvPr/>
        </p:nvSpPr>
        <p:spPr>
          <a:xfrm>
            <a:off y="2645425" x="7538925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Pre-</a:t>
            </a:r>
          </a:p>
          <a:p>
            <a:pPr rtl="0" lvl="0">
              <a:spcBef>
                <a:spcPts val="0"/>
              </a:spcBef>
              <a:buNone/>
            </a:pPr>
            <a:r>
              <a:rPr sz="1100" lang="en"/>
              <a:t>dict</a:t>
            </a:r>
          </a:p>
        </p:txBody>
      </p:sp>
      <p:cxnSp>
        <p:nvCxnSpPr>
          <p:cNvPr id="602" name="Shape 602"/>
          <p:cNvCxnSpPr>
            <a:stCxn id="592" idx="3"/>
            <a:endCxn id="593" idx="1"/>
          </p:cNvCxnSpPr>
          <p:nvPr/>
        </p:nvCxnSpPr>
        <p:spPr>
          <a:xfrm>
            <a:off y="1365775" x="762550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03" name="Shape 603"/>
          <p:cNvCxnSpPr/>
          <p:nvPr/>
        </p:nvCxnSpPr>
        <p:spPr>
          <a:xfrm>
            <a:off y="1365775" x="1605088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04" name="Shape 604"/>
          <p:cNvCxnSpPr>
            <a:stCxn id="594" idx="3"/>
            <a:endCxn id="599" idx="1"/>
          </p:cNvCxnSpPr>
          <p:nvPr/>
        </p:nvCxnSpPr>
        <p:spPr>
          <a:xfrm>
            <a:off y="1365775" x="2447539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05" name="Shape 605"/>
          <p:cNvCxnSpPr/>
          <p:nvPr/>
        </p:nvCxnSpPr>
        <p:spPr>
          <a:xfrm>
            <a:off y="1365775" x="3290025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06" name="Shape 606"/>
          <p:cNvCxnSpPr/>
          <p:nvPr/>
        </p:nvCxnSpPr>
        <p:spPr>
          <a:xfrm>
            <a:off y="1365775" x="3888950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07" name="Shape 607"/>
          <p:cNvCxnSpPr>
            <a:stCxn id="595" idx="3"/>
            <a:endCxn id="596" idx="1"/>
          </p:cNvCxnSpPr>
          <p:nvPr/>
        </p:nvCxnSpPr>
        <p:spPr>
          <a:xfrm>
            <a:off y="1365775" x="4752145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08" name="Shape 608"/>
          <p:cNvCxnSpPr>
            <a:stCxn id="600" idx="3"/>
            <a:endCxn id="597" idx="1"/>
          </p:cNvCxnSpPr>
          <p:nvPr/>
        </p:nvCxnSpPr>
        <p:spPr>
          <a:xfrm>
            <a:off y="1365775" x="6437139"/>
            <a:ext cy="0" cx="259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09" name="Shape 609"/>
          <p:cNvCxnSpPr>
            <a:stCxn id="596" idx="3"/>
            <a:endCxn id="600" idx="1"/>
          </p:cNvCxnSpPr>
          <p:nvPr/>
        </p:nvCxnSpPr>
        <p:spPr>
          <a:xfrm>
            <a:off y="1365775" x="5594627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10" name="Shape 610"/>
          <p:cNvCxnSpPr>
            <a:stCxn id="597" idx="2"/>
            <a:endCxn id="611" idx="0"/>
          </p:cNvCxnSpPr>
          <p:nvPr/>
        </p:nvCxnSpPr>
        <p:spPr>
          <a:xfrm>
            <a:off y="1668175" x="6988048"/>
            <a:ext cy="977100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612" name="Shape 612"/>
          <p:cNvSpPr/>
          <p:nvPr/>
        </p:nvSpPr>
        <p:spPr>
          <a:xfrm>
            <a:off y="3483625" x="7538925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Label</a:t>
            </a:r>
          </a:p>
        </p:txBody>
      </p:sp>
      <p:sp>
        <p:nvSpPr>
          <p:cNvPr id="613" name="Shape 613"/>
          <p:cNvSpPr/>
          <p:nvPr/>
        </p:nvSpPr>
        <p:spPr>
          <a:xfrm>
            <a:off y="3010225" x="8381425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Loss</a:t>
            </a:r>
          </a:p>
        </p:txBody>
      </p:sp>
      <p:cxnSp>
        <p:nvCxnSpPr>
          <p:cNvPr id="614" name="Shape 614"/>
          <p:cNvCxnSpPr>
            <a:stCxn id="601" idx="3"/>
            <a:endCxn id="613" idx="1"/>
          </p:cNvCxnSpPr>
          <p:nvPr/>
        </p:nvCxnSpPr>
        <p:spPr>
          <a:xfrm>
            <a:off y="2947825" x="8122125"/>
            <a:ext cy="36480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15" name="Shape 615"/>
          <p:cNvCxnSpPr>
            <a:stCxn id="612" idx="3"/>
            <a:endCxn id="613" idx="1"/>
          </p:cNvCxnSpPr>
          <p:nvPr/>
        </p:nvCxnSpPr>
        <p:spPr>
          <a:xfrm rot="10800000" flipH="1">
            <a:off y="3312625" x="8122125"/>
            <a:ext cy="47340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16" name="Shape 616"/>
          <p:cNvCxnSpPr>
            <a:stCxn id="599" idx="2"/>
          </p:cNvCxnSpPr>
          <p:nvPr/>
        </p:nvCxnSpPr>
        <p:spPr>
          <a:xfrm>
            <a:off y="1668175" x="2998439"/>
            <a:ext cy="1792500" cx="96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617" name="Shape 617"/>
          <p:cNvSpPr/>
          <p:nvPr/>
        </p:nvSpPr>
        <p:spPr>
          <a:xfrm>
            <a:off y="3460675" x="2706848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100" lang="en"/>
              <a:t>?</a:t>
            </a:r>
          </a:p>
        </p:txBody>
      </p:sp>
      <p:sp>
        <p:nvSpPr>
          <p:cNvPr id="618" name="Shape 618"/>
          <p:cNvSpPr/>
          <p:nvPr/>
        </p:nvSpPr>
        <p:spPr>
          <a:xfrm>
            <a:off y="3460675" x="3534748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100" lang="en"/>
              <a:t>?</a:t>
            </a:r>
          </a:p>
        </p:txBody>
      </p:sp>
      <p:cxnSp>
        <p:nvCxnSpPr>
          <p:cNvPr id="619" name="Shape 619"/>
          <p:cNvCxnSpPr>
            <a:stCxn id="617" idx="3"/>
            <a:endCxn id="618" idx="1"/>
          </p:cNvCxnSpPr>
          <p:nvPr/>
        </p:nvCxnSpPr>
        <p:spPr>
          <a:xfrm>
            <a:off y="3763075" x="3290048"/>
            <a:ext cy="0" cx="244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20" name="Shape 620"/>
          <p:cNvCxnSpPr>
            <a:stCxn id="618" idx="3"/>
            <a:endCxn id="621" idx="1"/>
          </p:cNvCxnSpPr>
          <p:nvPr/>
        </p:nvCxnSpPr>
        <p:spPr>
          <a:xfrm>
            <a:off y="3763075" x="4117948"/>
            <a:ext cy="0" cx="2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22" name="Shape 622"/>
          <p:cNvCxnSpPr/>
          <p:nvPr/>
        </p:nvCxnSpPr>
        <p:spPr>
          <a:xfrm>
            <a:off y="4065475" x="3821589"/>
            <a:ext cy="268500" cx="95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623" name="Shape 623"/>
          <p:cNvSpPr/>
          <p:nvPr/>
        </p:nvSpPr>
        <p:spPr>
          <a:xfrm>
            <a:off y="4333975" x="3534748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100" lang="en"/>
              <a:t>?</a:t>
            </a:r>
          </a:p>
        </p:txBody>
      </p:sp>
      <p:cxnSp>
        <p:nvCxnSpPr>
          <p:cNvPr id="624" name="Shape 624"/>
          <p:cNvCxnSpPr>
            <a:stCxn id="621" idx="3"/>
            <a:endCxn id="625" idx="1"/>
          </p:cNvCxnSpPr>
          <p:nvPr/>
        </p:nvCxnSpPr>
        <p:spPr>
          <a:xfrm>
            <a:off y="3763075" x="4721000"/>
            <a:ext cy="0" cx="2904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621" name="Shape 621"/>
          <p:cNvSpPr txBox="1"/>
          <p:nvPr/>
        </p:nvSpPr>
        <p:spPr>
          <a:xfrm>
            <a:off y="3534475" x="4352300"/>
            <a:ext cy="457200" cx="368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cxnSp>
        <p:nvCxnSpPr>
          <p:cNvPr id="626" name="Shape 626"/>
          <p:cNvCxnSpPr>
            <a:stCxn id="623" idx="3"/>
            <a:endCxn id="627" idx="1"/>
          </p:cNvCxnSpPr>
          <p:nvPr/>
        </p:nvCxnSpPr>
        <p:spPr>
          <a:xfrm>
            <a:off y="4636375" x="4117948"/>
            <a:ext cy="0" cx="299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28" name="Shape 628"/>
          <p:cNvCxnSpPr>
            <a:stCxn id="627" idx="3"/>
            <a:endCxn id="629" idx="1"/>
          </p:cNvCxnSpPr>
          <p:nvPr/>
        </p:nvCxnSpPr>
        <p:spPr>
          <a:xfrm>
            <a:off y="4636375" x="4785863"/>
            <a:ext cy="0" cx="2256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627" name="Shape 627"/>
          <p:cNvSpPr txBox="1"/>
          <p:nvPr/>
        </p:nvSpPr>
        <p:spPr>
          <a:xfrm>
            <a:off y="4407775" x="4417163"/>
            <a:ext cy="457200" cx="368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625" name="Shape 625"/>
          <p:cNvSpPr/>
          <p:nvPr/>
        </p:nvSpPr>
        <p:spPr>
          <a:xfrm>
            <a:off y="3460675" x="5011423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100" lang="en"/>
              <a:t>?</a:t>
            </a:r>
          </a:p>
        </p:txBody>
      </p:sp>
      <p:sp>
        <p:nvSpPr>
          <p:cNvPr id="629" name="Shape 629"/>
          <p:cNvSpPr/>
          <p:nvPr/>
        </p:nvSpPr>
        <p:spPr>
          <a:xfrm>
            <a:off y="4333975" x="5011423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100" lang="en"/>
              <a:t>?</a:t>
            </a:r>
          </a:p>
        </p:txBody>
      </p:sp>
      <p:sp>
        <p:nvSpPr>
          <p:cNvPr id="630" name="Shape 630"/>
          <p:cNvSpPr/>
          <p:nvPr/>
        </p:nvSpPr>
        <p:spPr>
          <a:xfrm>
            <a:off y="2645425" x="5011423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100" lang="en"/>
              <a:t>?</a:t>
            </a:r>
          </a:p>
        </p:txBody>
      </p:sp>
      <p:cxnSp>
        <p:nvCxnSpPr>
          <p:cNvPr id="631" name="Shape 631"/>
          <p:cNvCxnSpPr>
            <a:stCxn id="596" idx="2"/>
            <a:endCxn id="630" idx="0"/>
          </p:cNvCxnSpPr>
          <p:nvPr/>
        </p:nvCxnSpPr>
        <p:spPr>
          <a:xfrm>
            <a:off y="1668175" x="5303027"/>
            <a:ext cy="977100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32" name="Shape 632"/>
          <p:cNvCxnSpPr>
            <a:stCxn id="633" idx="3"/>
            <a:endCxn id="634" idx="1"/>
          </p:cNvCxnSpPr>
          <p:nvPr/>
        </p:nvCxnSpPr>
        <p:spPr>
          <a:xfrm>
            <a:off y="2947825" x="5594625"/>
            <a:ext cy="0" cx="310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635" name="Shape 635"/>
          <p:cNvSpPr/>
          <p:nvPr/>
        </p:nvSpPr>
        <p:spPr>
          <a:xfrm>
            <a:off y="2645425" x="5853936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100" lang="en"/>
              <a:t>?</a:t>
            </a:r>
          </a:p>
        </p:txBody>
      </p:sp>
      <p:sp>
        <p:nvSpPr>
          <p:cNvPr id="611" name="Shape 611"/>
          <p:cNvSpPr/>
          <p:nvPr/>
        </p:nvSpPr>
        <p:spPr>
          <a:xfrm>
            <a:off y="2645425" x="6696423"/>
            <a:ext cy="604800" cx="5831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100" lang="en"/>
              <a:t>Sum</a:t>
            </a:r>
          </a:p>
        </p:txBody>
      </p:sp>
      <p:cxnSp>
        <p:nvCxnSpPr>
          <p:cNvPr id="636" name="Shape 636"/>
          <p:cNvCxnSpPr>
            <a:stCxn id="635" idx="3"/>
            <a:endCxn id="611" idx="1"/>
          </p:cNvCxnSpPr>
          <p:nvPr/>
        </p:nvCxnSpPr>
        <p:spPr>
          <a:xfrm>
            <a:off y="2947825" x="6437136"/>
            <a:ext cy="0" cx="259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37" name="Shape 637"/>
          <p:cNvCxnSpPr>
            <a:stCxn id="625" idx="3"/>
            <a:endCxn id="611" idx="2"/>
          </p:cNvCxnSpPr>
          <p:nvPr/>
        </p:nvCxnSpPr>
        <p:spPr>
          <a:xfrm rot="10800000" flipH="1">
            <a:off y="3250375" x="5594623"/>
            <a:ext cy="512700" cx="13934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38" name="Shape 638"/>
          <p:cNvCxnSpPr>
            <a:stCxn id="629" idx="3"/>
            <a:endCxn id="611" idx="2"/>
          </p:cNvCxnSpPr>
          <p:nvPr/>
        </p:nvCxnSpPr>
        <p:spPr>
          <a:xfrm rot="10800000" flipH="1">
            <a:off y="3250375" x="5594623"/>
            <a:ext cy="1386000" cx="13934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39" name="Shape 639"/>
          <p:cNvCxnSpPr>
            <a:stCxn id="611" idx="3"/>
            <a:endCxn id="601" idx="1"/>
          </p:cNvCxnSpPr>
          <p:nvPr/>
        </p:nvCxnSpPr>
        <p:spPr>
          <a:xfrm>
            <a:off y="2947825" x="7279623"/>
            <a:ext cy="0" cx="259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WEIGHT SHARING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sz="3000" lang="en"/>
              <a:t>Convolutional Neural Nets (CNNs): 1989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y="4072575" x="649075"/>
            <a:ext cy="997799" cx="507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LeNet: a layered model composed of convolution and subsampling operations followed by a holistic representation and ultimately a classifier for handwritten digits. [ LeNet ]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63125" x="569200"/>
            <a:ext cy="2297874" cx="75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Weight sharing</a:t>
            </a:r>
          </a:p>
        </p:txBody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Parameters can be shared and reused across Layers throughout the Net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Applications: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Convolution at multiple scales / pyramids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Recurrent Neural Networks (RNNs)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Siamese nets for distance learning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Weight sharing</a:t>
            </a:r>
          </a:p>
        </p:txBody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y="1200150" x="457200"/>
            <a:ext cy="3725699" cx="4814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Just give the parameter blobs explicit names 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/>
              <a:t>field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Layers specifying the same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/>
              <a:t>name will share that parameter, accumulating gradients accordingly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y="1200150" x="5686800"/>
            <a:ext cy="3000000" cx="3000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layers: {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name: 'innerproduct1'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weight_filler {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type: 'gaussian'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  std: 10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spcBef>
                <a:spcPts val="0"/>
              </a:spcBef>
              <a:buNone/>
            </a:pPr>
            <a:r>
              <a:rPr b="1" sz="1200"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200" lang="en">
                <a:latin typeface="Courier New"/>
                <a:ea typeface="Courier New"/>
                <a:cs typeface="Courier New"/>
                <a:sym typeface="Courier New"/>
              </a:rPr>
              <a:t>param: 'sharedweights'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  top: 'innerproduct1'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layers: {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name: 'innerproduct2'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rtl="0" lvl="0">
              <a:spcBef>
                <a:spcPts val="0"/>
              </a:spcBef>
              <a:buNone/>
            </a:pPr>
            <a:r>
              <a:rPr b="1"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param: 'sharedweights'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top: 'innerproduct2'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EXAMPLES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Share a Sip of Brewed Models</a:t>
            </a:r>
          </a:p>
        </p:txBody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u="sng" sz="1800" lang="en">
                <a:solidFill>
                  <a:schemeClr val="hlink"/>
                </a:solidFill>
                <a:hlinkClick r:id="rId3"/>
              </a:rPr>
              <a:t>demo.caffe.berkeleyvision.org</a:t>
            </a:r>
          </a:p>
          <a:p>
            <a:pPr algn="ctr">
              <a:spcBef>
                <a:spcPts val="0"/>
              </a:spcBef>
              <a:buNone/>
            </a:pPr>
            <a:r>
              <a:rPr sz="1800" lang="en"/>
              <a:t>demo code open-source and bundled</a:t>
            </a:r>
          </a:p>
        </p:txBody>
      </p:sp>
      <p:pic>
        <p:nvPicPr>
          <p:cNvPr id="669" name="Shape 6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244775" x="1742187"/>
            <a:ext cy="2362349" cx="56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Feature Visualization</a:t>
            </a:r>
          </a:p>
        </p:txBody>
      </p:sp>
      <p:pic>
        <p:nvPicPr>
          <p:cNvPr id="675" name="Shape 6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063374" x="698952"/>
            <a:ext cy="3894874" cx="20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Shape 6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063374" x="3645050"/>
            <a:ext cy="3894875" cx="206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063375" x="6563625"/>
            <a:ext cy="2451173" cx="17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3562200" x="6563625"/>
            <a:ext cy="1396049" cx="21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Fully Convolutional Models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983525" x="591625"/>
            <a:ext cy="3931275" cx="42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y="1149200" x="5245950"/>
            <a:ext cy="22599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Transform fixed-input models into any-size models by translating inner products to convolutions.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The computation exploits a natural efficiency of convolutional neural network (CNN) structure by dynamic programming in the forward pass from shallow to deep layers and analogously in backward.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y="3704725" x="5349775"/>
            <a:ext cy="1110000" cx="3553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4"/>
              </a:rPr>
              <a:t>Net surgery in Caffe</a:t>
            </a:r>
            <a:r>
              <a:rPr lang="en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how to transform models: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 make fully convolutional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- transplant parameters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y="4814725" x="3909375"/>
            <a:ext cy="350100" cx="949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100" lang="en"/>
              <a:t>[ OverFeat]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RELATED PROJECTS 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Object Detection</a:t>
            </a:r>
          </a:p>
        </p:txBody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y="1200150" x="457200"/>
            <a:ext cy="3725699" cx="8483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R-CNN: Regions with Convolutional Neural Networks</a:t>
            </a:r>
          </a:p>
          <a:p>
            <a:pPr rtl="0">
              <a:spcBef>
                <a:spcPts val="0"/>
              </a:spcBef>
              <a:buNone/>
            </a:pPr>
            <a:r>
              <a:rPr u="sng" sz="1600" lang="en">
                <a:solidFill>
                  <a:schemeClr val="hlink"/>
                </a:solidFill>
                <a:hlinkClick r:id="rId3"/>
              </a:rPr>
              <a:t>http://nbviewer.ipython.org/github/BVLC/caffe/blob/master/examples/detection.ipynb</a:t>
            </a:r>
          </a:p>
          <a:p>
            <a:pPr rtl="0">
              <a:spcBef>
                <a:spcPts val="0"/>
              </a:spcBef>
              <a:buNone/>
            </a:pPr>
            <a:r>
              <a:rPr sz="1800" lang="en"/>
              <a:t>Full R-CNN scripts available at</a:t>
            </a:r>
          </a:p>
          <a:p>
            <a:pPr>
              <a:spcBef>
                <a:spcPts val="0"/>
              </a:spcBef>
              <a:buNone/>
            </a:pPr>
            <a:r>
              <a:rPr u="sng" sz="1600" lang="en">
                <a:solidFill>
                  <a:schemeClr val="hlink"/>
                </a:solidFill>
                <a:hlinkClick r:id="rId4"/>
              </a:rPr>
              <a:t>https://github.com/rbgirshick/rcnn</a:t>
            </a:r>
          </a:p>
        </p:txBody>
      </p:sp>
      <p:pic>
        <p:nvPicPr>
          <p:cNvPr id="699" name="Shape 6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421725" x="4570800"/>
            <a:ext cy="2438400" cx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y="2940475" x="457200"/>
            <a:ext cy="1295400" cx="403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800" lang="en"/>
              <a:t>Ross Girshick et al.</a:t>
            </a:r>
          </a:p>
          <a:p>
            <a:pPr>
              <a:spcBef>
                <a:spcPts val="0"/>
              </a:spcBef>
              <a:buNone/>
            </a:pPr>
            <a:r>
              <a:rPr sz="1800" lang="en" i="1"/>
              <a:t>Rich feature hierarchies for accurate object detection and semantic segmentation</a:t>
            </a:r>
            <a:r>
              <a:rPr sz="1800" lang="en"/>
              <a:t>. CVPR14.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5" name="Shape 7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Visual Style Recognition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36025" x="459476"/>
            <a:ext cy="2725399" cx="57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Shape 707"/>
          <p:cNvSpPr txBox="1"/>
          <p:nvPr/>
        </p:nvSpPr>
        <p:spPr>
          <a:xfrm>
            <a:off y="2433700" x="6659325"/>
            <a:ext cy="2425499" cx="1592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Other Styles: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4"/>
              </a:rPr>
              <a:t>Vintage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5"/>
              </a:rPr>
              <a:t>Long Exposure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6"/>
              </a:rPr>
              <a:t>Noir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7"/>
              </a:rPr>
              <a:t>Pastel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8"/>
              </a:rPr>
              <a:t>Macro</a:t>
            </a:r>
          </a:p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… and so on.</a:t>
            </a:r>
          </a:p>
        </p:txBody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y="1200150" x="457200"/>
            <a:ext cy="8990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Karayev et al. </a:t>
            </a:r>
            <a:r>
              <a:rPr sz="1800" lang="en" i="1">
                <a:latin typeface="Source Sans Pro"/>
                <a:ea typeface="Source Sans Pro"/>
                <a:cs typeface="Source Sans Pro"/>
                <a:sym typeface="Source Sans Pro"/>
              </a:rPr>
              <a:t>Recognizing Image Style</a:t>
            </a:r>
            <a:r>
              <a:rPr sz="1800" lang="en">
                <a:latin typeface="Source Sans Pro"/>
                <a:ea typeface="Source Sans Pro"/>
                <a:cs typeface="Source Sans Pro"/>
                <a:sym typeface="Source Sans Pro"/>
              </a:rPr>
              <a:t>. BMVC14. Caffe fine-tuning example.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Demo online at </a:t>
            </a:r>
            <a:r>
              <a:rPr u="sng" sz="1800" lang="en">
                <a:solidFill>
                  <a:schemeClr val="hlink"/>
                </a:solidFill>
                <a:hlinkClick r:id="rId9"/>
              </a:rPr>
              <a:t>http://demo.vislab.berkeleyvision.org/</a:t>
            </a:r>
            <a:r>
              <a:rPr sz="1800" lang="en"/>
              <a:t> (see Results Explorer).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y="4869600" x="5009725"/>
            <a:ext cy="350100" cx="1132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100" lang="en"/>
              <a:t>[ Image-Style]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4" name="Shape 71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Documentation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- all tutorial materials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- long-form descriptions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- developer API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LATEST ROAST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sz="3000" lang="en"/>
              <a:t>Convolutional Nets: 2012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y="4072575" x="649075"/>
            <a:ext cy="997799" cx="4916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AlexNet: a layered model composed of convolution, subsampling, and further operations followed by a holistic representation and all-in-all a landmark classifier on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ILSVRC12. [ AlexNet ]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70450" x="567675"/>
            <a:ext cy="2352675" cx="6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y="4072575" x="5565475"/>
            <a:ext cy="997799" cx="3578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+ data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+ gpu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+ non-saturating nonlinearity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+ regularization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0" name="Shape 72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Caffe + </a:t>
            </a:r>
            <a:r>
              <a:rPr u="sng" sz="2400" lang="en">
                <a:solidFill>
                  <a:schemeClr val="hlink"/>
                </a:solidFill>
                <a:hlinkClick r:id="rId3"/>
              </a:rPr>
              <a:t>cuDNN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- NVIDIA-Caffe collaboration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- drop-in acceleration library for key computations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	- convolution, pooling, nonlinearities, softmax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	- 1.2 - 3x layer-wise speedups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- in release candidate edition of master branch now</a:t>
            </a:r>
          </a:p>
        </p:txBody>
      </p:sp>
      <p:sp>
        <p:nvSpPr>
          <p:cNvPr id="721" name="Shape 72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LATEST ROAST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" name="Shape 7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26" name="Shape 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61925" x="476250"/>
            <a:ext cy="4619625" cx="81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" name="Shape 7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31" name="Shape 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8787" x="195112"/>
            <a:ext cy="4925924" cx="87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 txBox="1"/>
          <p:nvPr/>
        </p:nvSpPr>
        <p:spPr>
          <a:xfrm>
            <a:off y="4577500" x="3281375"/>
            <a:ext cy="457200" cx="1820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200" lang="en">
                <a:solidFill>
                  <a:srgbClr val="EFEFEF"/>
                </a:solidFill>
              </a:rPr>
              <a:t>** not including IO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" name="Shape 7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37" name="Shape 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2400" x="431925"/>
            <a:ext cy="4619625" cx="81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6375" x="344075"/>
            <a:ext cy="4619625" cx="81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7" name="Shape 74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Parallel Caffe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- parallel / distributed training across CPUs, GPUs,</a:t>
            </a:r>
            <a:br>
              <a:rPr sz="2400" lang="en"/>
            </a:br>
            <a:r>
              <a:rPr sz="2400" lang="en"/>
              <a:t>and cluster nodes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- pull request from Flickr by @cypof (thanks!)</a:t>
            </a:r>
            <a:br>
              <a:rPr sz="2400" lang="en"/>
            </a:br>
            <a:r>
              <a:rPr sz="2400" lang="en"/>
              <a:t>- promoted to official branch for integration in </a:t>
            </a:r>
            <a:r>
              <a:rPr u="sng" sz="2400" lang="en">
                <a:solidFill>
                  <a:schemeClr val="hlink"/>
                </a:solidFill>
                <a:hlinkClick r:id="rId3"/>
              </a:rPr>
              <a:t>PR #1148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- join the work-in-progress to help merge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748" name="Shape 74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LATEST ROAST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0" lang="en"/>
              <a:t>LAST SIP</a:t>
            </a:r>
          </a:p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Caffe...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is fast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is state-of-the-art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has tips, recipes, demos, and models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brings together an active community</a:t>
            </a:r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...all for free and open source</a:t>
            </a: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9" name="Shape 759"/>
          <p:cNvSpPr txBox="1"/>
          <p:nvPr>
            <p:ph idx="1" type="body"/>
          </p:nvPr>
        </p:nvSpPr>
        <p:spPr>
          <a:xfrm>
            <a:off y="3718548" x="-688750"/>
            <a:ext cy="7878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sz="1600" lang="en"/>
              <a:t>Yangqing Jia, Evan Shelhamer, Jeff Donahue, Sergey Karayev</a:t>
            </a:r>
          </a:p>
          <a:p>
            <a:pPr rtl="0" lvl="0">
              <a:spcBef>
                <a:spcPts val="0"/>
              </a:spcBef>
              <a:buNone/>
            </a:pPr>
            <a:r>
              <a:rPr sz="1600" lang="en"/>
              <a:t>Jonathan Long, Ross Girshick, Sergio Guadarrama</a:t>
            </a:r>
          </a:p>
        </p:txBody>
      </p:sp>
      <p:grpSp>
        <p:nvGrpSpPr>
          <p:cNvPr id="760" name="Shape 760"/>
          <p:cNvGrpSpPr/>
          <p:nvPr/>
        </p:nvGrpSpPr>
        <p:grpSpPr>
          <a:xfrm>
            <a:off y="894525" x="736025"/>
            <a:ext cy="2727075" cx="5380024"/>
            <a:chOff y="809800" x="291150"/>
            <a:chExt cy="2727075" cx="5380024"/>
          </a:xfrm>
        </p:grpSpPr>
        <p:pic>
          <p:nvPicPr>
            <p:cNvPr id="761" name="Shape 7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y="809800" x="1688950"/>
              <a:ext cy="1324298" cx="1186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Shape 7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y="809800" x="4346875"/>
              <a:ext cy="1324299" cx="1324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Shape 7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y="809800" x="2949075"/>
              <a:ext cy="1324300" cx="13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Shape 7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y="2212575" x="839700"/>
              <a:ext cy="1324300" cx="1353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Shape 76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y="2212575" x="3664750"/>
              <a:ext cy="1324299" cx="1324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Shape 76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y="2212575" x="2266950"/>
              <a:ext cy="1324300" cx="13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Shape 76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y="809800" x="291150"/>
              <a:ext cy="1324299" cx="13242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8" name="Shape 7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y="449601" x="7077925"/>
            <a:ext cy="3889717" cx="1688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Shape 769"/>
          <p:cNvSpPr txBox="1"/>
          <p:nvPr>
            <p:ph type="title"/>
          </p:nvPr>
        </p:nvSpPr>
        <p:spPr>
          <a:xfrm>
            <a:off y="-98821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Thanks to the Caffe crew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y="4416500" x="7077925"/>
            <a:ext cy="457200" cx="1688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1800" lang="en"/>
              <a:t>...plus the cold-brew</a:t>
            </a:r>
          </a:p>
        </p:txBody>
      </p:sp>
      <p:sp>
        <p:nvSpPr>
          <p:cNvPr id="771" name="Shape 771"/>
          <p:cNvSpPr txBox="1"/>
          <p:nvPr>
            <p:ph idx="2" type="body"/>
          </p:nvPr>
        </p:nvSpPr>
        <p:spPr>
          <a:xfrm>
            <a:off y="4506250" x="1219537"/>
            <a:ext cy="558300" cx="4412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and our </a:t>
            </a:r>
            <a:r>
              <a:rPr u="sng" lang="en">
                <a:solidFill>
                  <a:schemeClr val="hlink"/>
                </a:solidFill>
                <a:hlinkClick r:id="rId11"/>
              </a:rPr>
              <a:t>open source contributors</a:t>
            </a:r>
            <a:r>
              <a:rPr lang="en"/>
              <a:t>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" name="Shape 7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6" name="Shape 77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Acknowledgements</a:t>
            </a:r>
          </a:p>
        </p:txBody>
      </p:sp>
      <p:sp>
        <p:nvSpPr>
          <p:cNvPr id="777" name="Shape 777"/>
          <p:cNvSpPr txBox="1"/>
          <p:nvPr/>
        </p:nvSpPr>
        <p:spPr>
          <a:xfrm>
            <a:off y="2316887" x="422425"/>
            <a:ext cy="457200" cx="6920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Thank you to the Berkeley Vision and Learning Center Sponsors.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78" name="Shape 778"/>
          <p:cNvSpPr txBox="1"/>
          <p:nvPr/>
        </p:nvSpPr>
        <p:spPr>
          <a:xfrm>
            <a:off y="2942375" x="1554500"/>
            <a:ext cy="962099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Thank you to NVIDIA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for GPU donation and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collaboration on cuDNN.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79" name="Shape 779"/>
          <p:cNvSpPr txBox="1"/>
          <p:nvPr/>
        </p:nvSpPr>
        <p:spPr>
          <a:xfrm>
            <a:off y="3247175" x="6111500"/>
            <a:ext cy="962099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Thank you to our 50+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open source contributors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and vibrant community.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018575" x="534875"/>
            <a:ext cy="857400" cx="84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Shape 7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299625" x="5096962"/>
            <a:ext cy="904875" cx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Shape 7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170588" x="6032674"/>
            <a:ext cy="986332" cx="98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Shape 7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170588" x="4952983"/>
            <a:ext cy="986332" cx="98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Shape 7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1170588" x="534852"/>
            <a:ext cy="986332" cx="98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y="1156694" x="1657137"/>
            <a:ext cy="986332" cx="98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y="1156704" x="2779422"/>
            <a:ext cy="986332" cx="98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y="1156704" x="3873312"/>
            <a:ext cy="986332" cx="98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y="1233771" x="7112366"/>
            <a:ext cy="832218" cx="83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28126" x="8099650"/>
            <a:ext cy="857373" cx="8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975888" x="463912"/>
            <a:ext cy="986332" cx="986332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y="3982325" x="1554500"/>
            <a:ext cy="962099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Thank you to A9 and AWS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for a research grant for Caffe dev and reproducible research.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y="19692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lang="en"/>
              <a:t>References</a:t>
            </a:r>
          </a:p>
        </p:txBody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y="978125" x="457200"/>
            <a:ext cy="4089300" cx="7817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[ DeCAF ] J. Donahue, Y. Jia, O. Vinyals, J. Hoffman, N. Zhang, E. Tzeng, and T. Darrell. Decaf: A deep convolutional activation feature for generic visual recognition. ICML, 2014.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[ R-CNN ] R. Girshick, J. Donahue, T. Darrell, and J. Malik. Rich feature hierarchies for accurate object detection and semantic segmentation. CVPR, 2014.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[ Zeiler-Fergus ] M. Zeiler and R. Fergus. Visualizing and understanding convolutional networks. ECCV, 2014.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[ LeNet ] Y. LeCun, L. Bottou, Y. Bengio, and P. Haffner. Gradient-based learning applied to document recognition. IEEE, 1998.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[ AlexNet ] A. Krizhevsky, I. Sutskever, and G. Hinton. Imagenet classification with deep convolutional neural networks. NIPS, 2012.</a:t>
            </a:r>
          </a:p>
          <a:p>
            <a:pPr rtl="0">
              <a:spcBef>
                <a:spcPts val="0"/>
              </a:spcBef>
              <a:buNone/>
            </a:pPr>
            <a:r>
              <a:rPr sz="1200" lang="en"/>
              <a:t>[ OverFeat ] P. Sermanet, D. Eigen, X. Zhang, M. Mathieu, R. Fergus, and Y. LeCun. Overfeat: Integrated recognition, localization and detection using convolutional networks. ICLR, 2014.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[ Image-Style ] </a:t>
            </a:r>
            <a:r>
              <a:rPr sz="1200" lang="en">
                <a:hlinkClick r:id="rId3"/>
              </a:rPr>
              <a:t>S. Karayev</a:t>
            </a:r>
            <a:r>
              <a:rPr sz="1200" lang="en"/>
              <a:t>, </a:t>
            </a:r>
            <a:r>
              <a:rPr sz="1200" lang="en">
                <a:hlinkClick r:id="rId4"/>
              </a:rPr>
              <a:t>M. Trentacoste</a:t>
            </a:r>
            <a:r>
              <a:rPr sz="1200" lang="en"/>
              <a:t>, </a:t>
            </a:r>
            <a:r>
              <a:rPr sz="1200" lang="en">
                <a:hlinkClick r:id="rId5"/>
              </a:rPr>
              <a:t>H. Han</a:t>
            </a:r>
            <a:r>
              <a:rPr sz="1200" lang="en"/>
              <a:t>, </a:t>
            </a:r>
            <a:r>
              <a:rPr sz="1200" lang="en">
                <a:hlinkClick r:id="rId6"/>
              </a:rPr>
              <a:t>A. Agarwala</a:t>
            </a:r>
            <a:r>
              <a:rPr sz="1200" lang="en"/>
              <a:t>, </a:t>
            </a:r>
            <a:r>
              <a:rPr sz="1200" lang="en">
                <a:hlinkClick r:id="rId7"/>
              </a:rPr>
              <a:t>T. Darrell</a:t>
            </a:r>
            <a:r>
              <a:rPr sz="1200" lang="en"/>
              <a:t>, </a:t>
            </a:r>
            <a:r>
              <a:rPr sz="1200" lang="en">
                <a:hlinkClick r:id="rId8"/>
              </a:rPr>
              <a:t>A. Hertzmann</a:t>
            </a:r>
            <a:r>
              <a:rPr sz="1200" lang="en"/>
              <a:t>, </a:t>
            </a:r>
            <a:r>
              <a:rPr sz="1200" lang="en">
                <a:hlinkClick r:id="rId9"/>
              </a:rPr>
              <a:t>H. Winnemoeller</a:t>
            </a:r>
            <a:r>
              <a:rPr sz="1200" lang="en"/>
              <a:t>. Recognizing Image Style. BMVC, 2014.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/>
              <a:t>[ Karpathy14 ] A. Karpathy, G. Toderici, S. Shetty, T. Leung, R. Sukthankar, and L. Fei-Fei. Large-scale video classification with convolutional neural networks. CVPR, 2014.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[ Sutskever13 ] I. Sutskever. Training Recurrent Neural Networks.</a:t>
            </a:r>
            <a:br>
              <a:rPr sz="1200" lang="en"/>
            </a:br>
            <a:r>
              <a:rPr sz="1200" lang="en"/>
              <a:t>PhD thesis, University of Toronto, 2013.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/>
              <a:t>[ Chopra05 ] S. Chopra, R. Hadsell, and Y. LeCun. Learning a similarity metric discriminatively, with application to face verification. CVPR, 2005.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0" sz="3000" lang="en"/>
              <a:t>Convolutional Nets: 2012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y="1682750" x="4175475"/>
            <a:ext cy="1952099" cx="4916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AlexNet: a layered model composed of convolution, pooling, and further operations followed by a holistic representation and all-in-all a landmark classifier on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ILSVRC12. [ AlexNet ]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The fully-connected “FULL” layers are linear classifiers / matrix multiplications. ReLU are rectified-linear non-linearities on the output of layers.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95125" x="552025"/>
            <a:ext cy="3521149" cx="33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y="4810250" x="4606425"/>
            <a:ext cy="275399" cx="4403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sz="1200" lang="en" i="1"/>
              <a:t>figure credit Y. LeCun and M.A. Ranzato, ICML ‘13 tutorial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y="4695625" x="61825"/>
            <a:ext cy="275399" cx="1574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parameters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y="4695625" x="2789925"/>
            <a:ext cy="275399" cx="1574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FLOPs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en"/>
              <a:t>Convolutional Nets: 2014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y="3996375" x="649075"/>
            <a:ext cy="997799" cx="4916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ILSVRC14 Winners: </a:t>
            </a:r>
            <a:r>
              <a:rPr b="1" lang="en"/>
              <a:t>~6.6% Top-5 error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GoogLeNet: composition of multi-scale dimension-reduced modules (pictured)</a:t>
            </a:r>
          </a:p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VGG: 16 layers of 3x3 convolution interleaved with max pooling + 3 fully-connected layers 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y="4224975" x="5565475"/>
            <a:ext cy="725099" cx="3578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+ depth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+ data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+ dimensionality reduction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32375" x="5359875"/>
            <a:ext cy="2031650" cx="3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31999">
            <a:off y="-1357799" x="2485874"/>
            <a:ext cy="7181849" cx="260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